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72" r:id="rId4"/>
  </p:sldMasterIdLst>
  <p:notesMasterIdLst>
    <p:notesMasterId r:id="rId32"/>
  </p:notesMasterIdLst>
  <p:sldIdLst>
    <p:sldId id="302" r:id="rId5"/>
    <p:sldId id="342" r:id="rId6"/>
    <p:sldId id="367" r:id="rId7"/>
    <p:sldId id="354" r:id="rId8"/>
    <p:sldId id="370" r:id="rId9"/>
    <p:sldId id="343" r:id="rId10"/>
    <p:sldId id="375" r:id="rId11"/>
    <p:sldId id="294" r:id="rId12"/>
    <p:sldId id="316" r:id="rId13"/>
    <p:sldId id="348" r:id="rId14"/>
    <p:sldId id="334" r:id="rId15"/>
    <p:sldId id="303" r:id="rId16"/>
    <p:sldId id="304" r:id="rId17"/>
    <p:sldId id="353" r:id="rId18"/>
    <p:sldId id="371" r:id="rId19"/>
    <p:sldId id="377" r:id="rId20"/>
    <p:sldId id="369" r:id="rId21"/>
    <p:sldId id="365" r:id="rId22"/>
    <p:sldId id="362" r:id="rId23"/>
    <p:sldId id="350" r:id="rId24"/>
    <p:sldId id="357" r:id="rId25"/>
    <p:sldId id="351" r:id="rId26"/>
    <p:sldId id="366" r:id="rId27"/>
    <p:sldId id="376" r:id="rId28"/>
    <p:sldId id="352" r:id="rId29"/>
    <p:sldId id="261" r:id="rId30"/>
    <p:sldId id="301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4" autoAdjust="0"/>
    <p:restoredTop sz="62610" autoAdjust="0"/>
  </p:normalViewPr>
  <p:slideViewPr>
    <p:cSldViewPr snapToGrid="0">
      <p:cViewPr varScale="1">
        <p:scale>
          <a:sx n="99" d="100"/>
          <a:sy n="99" d="100"/>
        </p:scale>
        <p:origin x="2300" y="76"/>
      </p:cViewPr>
      <p:guideLst/>
    </p:cSldViewPr>
  </p:slideViewPr>
  <p:outlineViewPr>
    <p:cViewPr>
      <p:scale>
        <a:sx n="33" d="100"/>
        <a:sy n="33" d="100"/>
      </p:scale>
      <p:origin x="0" y="-41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944" y="1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2E185-BF81-4E30-B184-EA3996E50FC8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ECA71D83-A17E-4B22-9010-EF05CE628C3E}">
      <dgm:prSet phldrT="[Text]"/>
      <dgm:spPr>
        <a:solidFill>
          <a:srgbClr val="990000"/>
        </a:solidFill>
      </dgm:spPr>
      <dgm:t>
        <a:bodyPr/>
        <a:lstStyle/>
        <a:p>
          <a:r>
            <a:rPr lang="en-US" dirty="0"/>
            <a:t>Do Nothing</a:t>
          </a:r>
        </a:p>
      </dgm:t>
    </dgm:pt>
    <dgm:pt modelId="{AE6B866E-BAAA-4E74-8E1E-F39145CD78C1}" type="parTrans" cxnId="{7464BCF7-EF1C-4062-9520-6DA8455738E9}">
      <dgm:prSet/>
      <dgm:spPr/>
      <dgm:t>
        <a:bodyPr/>
        <a:lstStyle/>
        <a:p>
          <a:endParaRPr lang="en-US"/>
        </a:p>
      </dgm:t>
    </dgm:pt>
    <dgm:pt modelId="{2BE197C7-9BFB-4BD6-AEF9-7E3121BA265F}" type="sibTrans" cxnId="{7464BCF7-EF1C-4062-9520-6DA8455738E9}">
      <dgm:prSet/>
      <dgm:spPr/>
      <dgm:t>
        <a:bodyPr/>
        <a:lstStyle/>
        <a:p>
          <a:endParaRPr lang="en-US"/>
        </a:p>
      </dgm:t>
    </dgm:pt>
    <dgm:pt modelId="{7C391864-1300-4AC2-BC5C-585E9A30424F}">
      <dgm:prSet phldrT="[Text]"/>
      <dgm:spPr>
        <a:solidFill>
          <a:srgbClr val="FFCC00"/>
        </a:solidFill>
      </dgm:spPr>
      <dgm:t>
        <a:bodyPr/>
        <a:lstStyle/>
        <a:p>
          <a:r>
            <a:rPr lang="en-US" dirty="0"/>
            <a:t>Compliance Request </a:t>
          </a:r>
        </a:p>
      </dgm:t>
    </dgm:pt>
    <dgm:pt modelId="{F221BCBD-A1C9-4DBD-9FD6-69AAF49A34F0}" type="parTrans" cxnId="{51E37DAB-C281-4443-9E1E-A99D6B03AF2C}">
      <dgm:prSet/>
      <dgm:spPr/>
      <dgm:t>
        <a:bodyPr/>
        <a:lstStyle/>
        <a:p>
          <a:endParaRPr lang="en-US"/>
        </a:p>
      </dgm:t>
    </dgm:pt>
    <dgm:pt modelId="{498CD329-0A2E-4BA6-9467-339AC7C6E7DA}" type="sibTrans" cxnId="{51E37DAB-C281-4443-9E1E-A99D6B03AF2C}">
      <dgm:prSet/>
      <dgm:spPr/>
      <dgm:t>
        <a:bodyPr/>
        <a:lstStyle/>
        <a:p>
          <a:endParaRPr lang="en-US"/>
        </a:p>
      </dgm:t>
    </dgm:pt>
    <dgm:pt modelId="{6995BD52-D74E-4A5B-B0A7-86DD99301626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/>
            <a:t>Stakeholder Engagement</a:t>
          </a:r>
        </a:p>
      </dgm:t>
    </dgm:pt>
    <dgm:pt modelId="{6D05CCFA-219D-446A-8CA4-AA57A4E3B140}" type="parTrans" cxnId="{1D845303-3328-43E5-829F-D33FC2AB4566}">
      <dgm:prSet/>
      <dgm:spPr/>
      <dgm:t>
        <a:bodyPr/>
        <a:lstStyle/>
        <a:p>
          <a:endParaRPr lang="en-US"/>
        </a:p>
      </dgm:t>
    </dgm:pt>
    <dgm:pt modelId="{D64633CD-9774-44C0-98C0-0B30CAF29908}" type="sibTrans" cxnId="{1D845303-3328-43E5-829F-D33FC2AB4566}">
      <dgm:prSet/>
      <dgm:spPr/>
      <dgm:t>
        <a:bodyPr/>
        <a:lstStyle/>
        <a:p>
          <a:endParaRPr lang="en-US"/>
        </a:p>
      </dgm:t>
    </dgm:pt>
    <dgm:pt modelId="{FC8E60C9-D3EE-4167-812D-DA69825A2056}" type="pres">
      <dgm:prSet presAssocID="{01E2E185-BF81-4E30-B184-EA3996E50FC8}" presName="Name0" presStyleCnt="0">
        <dgm:presLayoutVars>
          <dgm:dir/>
          <dgm:resizeHandles val="exact"/>
        </dgm:presLayoutVars>
      </dgm:prSet>
      <dgm:spPr/>
    </dgm:pt>
    <dgm:pt modelId="{1CD54BB3-0381-4D7D-A7A7-D088C2B6C13B}" type="pres">
      <dgm:prSet presAssocID="{ECA71D83-A17E-4B22-9010-EF05CE628C3E}" presName="parTxOnly" presStyleLbl="node1" presStyleIdx="0" presStyleCnt="3" custScaleX="64507">
        <dgm:presLayoutVars>
          <dgm:bulletEnabled val="1"/>
        </dgm:presLayoutVars>
      </dgm:prSet>
      <dgm:spPr/>
    </dgm:pt>
    <dgm:pt modelId="{AC625C59-B4A8-4767-988D-77B1BEBC0AE5}" type="pres">
      <dgm:prSet presAssocID="{2BE197C7-9BFB-4BD6-AEF9-7E3121BA265F}" presName="parSpace" presStyleCnt="0"/>
      <dgm:spPr/>
    </dgm:pt>
    <dgm:pt modelId="{57040200-E349-4806-AD82-8FFEDE73C6D6}" type="pres">
      <dgm:prSet presAssocID="{7C391864-1300-4AC2-BC5C-585E9A30424F}" presName="parTxOnly" presStyleLbl="node1" presStyleIdx="1" presStyleCnt="3">
        <dgm:presLayoutVars>
          <dgm:bulletEnabled val="1"/>
        </dgm:presLayoutVars>
      </dgm:prSet>
      <dgm:spPr/>
    </dgm:pt>
    <dgm:pt modelId="{66304836-7F84-4C6A-9BD9-45A1B6FB1565}" type="pres">
      <dgm:prSet presAssocID="{498CD329-0A2E-4BA6-9467-339AC7C6E7DA}" presName="parSpace" presStyleCnt="0"/>
      <dgm:spPr/>
    </dgm:pt>
    <dgm:pt modelId="{237FA6EC-7F10-4C49-8763-9B7CAC2040AF}" type="pres">
      <dgm:prSet presAssocID="{6995BD52-D74E-4A5B-B0A7-86DD9930162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D845303-3328-43E5-829F-D33FC2AB4566}" srcId="{01E2E185-BF81-4E30-B184-EA3996E50FC8}" destId="{6995BD52-D74E-4A5B-B0A7-86DD99301626}" srcOrd="2" destOrd="0" parTransId="{6D05CCFA-219D-446A-8CA4-AA57A4E3B140}" sibTransId="{D64633CD-9774-44C0-98C0-0B30CAF29908}"/>
    <dgm:cxn modelId="{3B877F55-A7CD-4193-A38B-A1F2378068D9}" type="presOf" srcId="{6995BD52-D74E-4A5B-B0A7-86DD99301626}" destId="{237FA6EC-7F10-4C49-8763-9B7CAC2040AF}" srcOrd="0" destOrd="0" presId="urn:microsoft.com/office/officeart/2005/8/layout/hChevron3"/>
    <dgm:cxn modelId="{FFF7F0AA-296D-4107-848A-1DE69E29FCFC}" type="presOf" srcId="{01E2E185-BF81-4E30-B184-EA3996E50FC8}" destId="{FC8E60C9-D3EE-4167-812D-DA69825A2056}" srcOrd="0" destOrd="0" presId="urn:microsoft.com/office/officeart/2005/8/layout/hChevron3"/>
    <dgm:cxn modelId="{51E37DAB-C281-4443-9E1E-A99D6B03AF2C}" srcId="{01E2E185-BF81-4E30-B184-EA3996E50FC8}" destId="{7C391864-1300-4AC2-BC5C-585E9A30424F}" srcOrd="1" destOrd="0" parTransId="{F221BCBD-A1C9-4DBD-9FD6-69AAF49A34F0}" sibTransId="{498CD329-0A2E-4BA6-9467-339AC7C6E7DA}"/>
    <dgm:cxn modelId="{40FC95BD-4DA4-49FB-A9D8-EA3EC1B35569}" type="presOf" srcId="{7C391864-1300-4AC2-BC5C-585E9A30424F}" destId="{57040200-E349-4806-AD82-8FFEDE73C6D6}" srcOrd="0" destOrd="0" presId="urn:microsoft.com/office/officeart/2005/8/layout/hChevron3"/>
    <dgm:cxn modelId="{826380C9-4A29-499C-B707-1B36B9C1DFE5}" type="presOf" srcId="{ECA71D83-A17E-4B22-9010-EF05CE628C3E}" destId="{1CD54BB3-0381-4D7D-A7A7-D088C2B6C13B}" srcOrd="0" destOrd="0" presId="urn:microsoft.com/office/officeart/2005/8/layout/hChevron3"/>
    <dgm:cxn modelId="{7464BCF7-EF1C-4062-9520-6DA8455738E9}" srcId="{01E2E185-BF81-4E30-B184-EA3996E50FC8}" destId="{ECA71D83-A17E-4B22-9010-EF05CE628C3E}" srcOrd="0" destOrd="0" parTransId="{AE6B866E-BAAA-4E74-8E1E-F39145CD78C1}" sibTransId="{2BE197C7-9BFB-4BD6-AEF9-7E3121BA265F}"/>
    <dgm:cxn modelId="{6F8747E5-21A2-4C26-ADBC-450D7147AF27}" type="presParOf" srcId="{FC8E60C9-D3EE-4167-812D-DA69825A2056}" destId="{1CD54BB3-0381-4D7D-A7A7-D088C2B6C13B}" srcOrd="0" destOrd="0" presId="urn:microsoft.com/office/officeart/2005/8/layout/hChevron3"/>
    <dgm:cxn modelId="{881FD187-66B4-4AD9-9905-FB2ADA73194D}" type="presParOf" srcId="{FC8E60C9-D3EE-4167-812D-DA69825A2056}" destId="{AC625C59-B4A8-4767-988D-77B1BEBC0AE5}" srcOrd="1" destOrd="0" presId="urn:microsoft.com/office/officeart/2005/8/layout/hChevron3"/>
    <dgm:cxn modelId="{2A08EA1C-F6C4-4CA4-9EB9-7023358CD043}" type="presParOf" srcId="{FC8E60C9-D3EE-4167-812D-DA69825A2056}" destId="{57040200-E349-4806-AD82-8FFEDE73C6D6}" srcOrd="2" destOrd="0" presId="urn:microsoft.com/office/officeart/2005/8/layout/hChevron3"/>
    <dgm:cxn modelId="{42A2B41B-9EF0-40B4-987B-4CB69876F6C5}" type="presParOf" srcId="{FC8E60C9-D3EE-4167-812D-DA69825A2056}" destId="{66304836-7F84-4C6A-9BD9-45A1B6FB1565}" srcOrd="3" destOrd="0" presId="urn:microsoft.com/office/officeart/2005/8/layout/hChevron3"/>
    <dgm:cxn modelId="{B6FA364C-68F9-4645-9D04-A59EAAD7816C}" type="presParOf" srcId="{FC8E60C9-D3EE-4167-812D-DA69825A2056}" destId="{237FA6EC-7F10-4C49-8763-9B7CAC2040A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54BB3-0381-4D7D-A7A7-D088C2B6C13B}">
      <dsp:nvSpPr>
        <dsp:cNvPr id="0" name=""/>
        <dsp:cNvSpPr/>
      </dsp:nvSpPr>
      <dsp:spPr>
        <a:xfrm>
          <a:off x="1300" y="662709"/>
          <a:ext cx="3083227" cy="1911871"/>
        </a:xfrm>
        <a:prstGeom prst="homePlate">
          <a:avLst/>
        </a:prstGeom>
        <a:solidFill>
          <a:srgbClr val="990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28" tIns="112014" rIns="56007" bIns="11201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Do Nothing</a:t>
          </a:r>
        </a:p>
      </dsp:txBody>
      <dsp:txXfrm>
        <a:off x="1300" y="662709"/>
        <a:ext cx="2605259" cy="1911871"/>
      </dsp:txXfrm>
    </dsp:sp>
    <dsp:sp modelId="{57040200-E349-4806-AD82-8FFEDE73C6D6}">
      <dsp:nvSpPr>
        <dsp:cNvPr id="0" name=""/>
        <dsp:cNvSpPr/>
      </dsp:nvSpPr>
      <dsp:spPr>
        <a:xfrm>
          <a:off x="2128592" y="662709"/>
          <a:ext cx="4779679" cy="1911871"/>
        </a:xfrm>
        <a:prstGeom prst="chevron">
          <a:avLst/>
        </a:prstGeom>
        <a:solidFill>
          <a:srgbClr val="FFCC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112014" rIns="56007" bIns="11201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Compliance Request </a:t>
          </a:r>
        </a:p>
      </dsp:txBody>
      <dsp:txXfrm>
        <a:off x="3084528" y="662709"/>
        <a:ext cx="2867808" cy="1911871"/>
      </dsp:txXfrm>
    </dsp:sp>
    <dsp:sp modelId="{237FA6EC-7F10-4C49-8763-9B7CAC2040AF}">
      <dsp:nvSpPr>
        <dsp:cNvPr id="0" name=""/>
        <dsp:cNvSpPr/>
      </dsp:nvSpPr>
      <dsp:spPr>
        <a:xfrm>
          <a:off x="5952335" y="662709"/>
          <a:ext cx="4779679" cy="1911871"/>
        </a:xfrm>
        <a:prstGeom prst="chevron">
          <a:avLst/>
        </a:prstGeom>
        <a:solidFill>
          <a:srgbClr val="0066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112014" rIns="56007" bIns="11201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Stakeholder Engagement</a:t>
          </a:r>
        </a:p>
      </dsp:txBody>
      <dsp:txXfrm>
        <a:off x="6908271" y="662709"/>
        <a:ext cx="2867808" cy="1911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5B05A31-C0C5-4443-A967-61FE283DF451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BC505DDB-EE5C-4906-845E-61C773D10B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5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7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2900" dirty="0"/>
          </a:p>
          <a:p>
            <a:pPr lvl="1"/>
            <a:endParaRPr lang="en-US" sz="3100" dirty="0"/>
          </a:p>
          <a:p>
            <a:pPr lvl="1"/>
            <a:endParaRPr lang="en-US" sz="3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8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3100" baseline="0" dirty="0"/>
          </a:p>
          <a:p>
            <a:pPr lvl="1"/>
            <a:endParaRPr lang="en-US" sz="3100" baseline="0" dirty="0"/>
          </a:p>
          <a:p>
            <a:pPr lvl="1"/>
            <a:endParaRPr lang="en-US" sz="3100" baseline="0" dirty="0"/>
          </a:p>
          <a:p>
            <a:pPr lvl="1"/>
            <a:endParaRPr lang="en-US" sz="3100" baseline="0" dirty="0"/>
          </a:p>
          <a:p>
            <a:pPr lvl="1"/>
            <a:endParaRPr lang="en-US" sz="3100" dirty="0"/>
          </a:p>
          <a:p>
            <a:pPr lvl="1"/>
            <a:endParaRPr lang="en-US" sz="3100" dirty="0"/>
          </a:p>
          <a:p>
            <a:pPr lvl="1"/>
            <a:endParaRPr lang="en-US" sz="31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lvl="1"/>
            <a:endParaRPr lang="en-US" sz="3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62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7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3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11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0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2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48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8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8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80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046" indent="-524046">
              <a:buAutoNum type="arabicPeriod"/>
            </a:pPr>
            <a:endParaRPr lang="en-US" sz="3300" dirty="0"/>
          </a:p>
          <a:p>
            <a:pPr lvl="2"/>
            <a:r>
              <a:rPr lang="en-US" sz="2900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2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25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046" indent="-524046">
              <a:buAutoNum type="arabicPeriod"/>
            </a:pPr>
            <a:endParaRPr lang="en-US" sz="3300" dirty="0"/>
          </a:p>
          <a:p>
            <a:pPr marL="524046" indent="-524046">
              <a:buAutoNum type="arabicPeriod"/>
            </a:pPr>
            <a:endParaRPr lang="en-US" sz="3300" dirty="0"/>
          </a:p>
          <a:p>
            <a:pPr lvl="2"/>
            <a:r>
              <a:rPr lang="en-US" sz="2900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14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93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24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54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4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3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7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NIKOLE – FOUNDATION OF ALL OF YOUR COMPANY’S WORK STARTS WITH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6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9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48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9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05DDB-EE5C-4906-845E-61C773D10B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321FF1-67C7-4786-A1F3-CCC4541506B1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ABE73-CB9C-48AD-A457-A4E517FB7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9" b="35347"/>
          <a:stretch/>
        </p:blipFill>
        <p:spPr>
          <a:xfrm>
            <a:off x="447816" y="655239"/>
            <a:ext cx="11290860" cy="27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6EAF-2810-4D6E-B2CD-096F8544BBA3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4EC8E-C6A7-41C8-99F6-A7BEA2A29145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642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58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344438"/>
            <a:ext cx="11029615" cy="4514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8595" y="6319410"/>
            <a:ext cx="1052508" cy="365125"/>
          </a:xfrm>
        </p:spPr>
        <p:txBody>
          <a:bodyPr/>
          <a:lstStyle>
            <a:lvl1pPr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AACE283-BAE8-457A-B479-93D7B3516640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7001-0DA5-404A-862F-6270A7BD67DA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4307-9274-4AB4-AF9B-AE90CCBC2E7F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10DA-EE36-4974-9EA2-501858617728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5B3B-D4C0-477A-9117-ADCA026D2623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98F3DC-5C22-472B-A0BE-BDB3D563C844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9C39-92B8-4D53-8944-5763AFF797B1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17518DA-F5B7-48C2-8A3D-98C1768C7BAA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10" Type="http://schemas.microsoft.com/office/2007/relationships/hdphoto" Target="../media/hdphoto1.wdp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40.jpg"/><Relationship Id="rId5" Type="http://schemas.openxmlformats.org/officeDocument/2006/relationships/image" Target="../media/image47.jpg"/><Relationship Id="rId10" Type="http://schemas.openxmlformats.org/officeDocument/2006/relationships/image" Target="../media/image50.jpg"/><Relationship Id="rId4" Type="http://schemas.openxmlformats.org/officeDocument/2006/relationships/image" Target="../media/image46.jp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charapartners.com/supplychaininsight201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y.baliga@vicharapartners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kole@vicharapartners.com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DC1817-6DD2-43F8-8CBB-68337080A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9" b="45485"/>
          <a:stretch/>
        </p:blipFill>
        <p:spPr>
          <a:xfrm>
            <a:off x="441737" y="1322262"/>
            <a:ext cx="11308526" cy="228600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6C583FD7-1F87-43EB-9BAA-926B59101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5855"/>
          </a:xfrm>
        </p:spPr>
        <p:txBody>
          <a:bodyPr>
            <a:noAutofit/>
          </a:bodyPr>
          <a:lstStyle/>
          <a:p>
            <a:pPr algn="ctr"/>
            <a:r>
              <a:rPr lang="en-US" sz="3200" cap="none" dirty="0"/>
              <a:t>VICHARA PARTNERS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97090-90EE-4B4A-BD89-237EF4887D77}"/>
              </a:ext>
            </a:extLst>
          </p:cNvPr>
          <p:cNvSpPr txBox="1">
            <a:spLocks/>
          </p:cNvSpPr>
          <p:nvPr/>
        </p:nvSpPr>
        <p:spPr>
          <a:xfrm>
            <a:off x="441737" y="3732512"/>
            <a:ext cx="11308526" cy="25868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Navigating the Complex World of Product Compliance: 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Practical Advice from the Field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Supply Chain Insight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November 20, 2019 (Phoenix, AZ, USA)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928701-5915-4E60-BF4B-7AC788D2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0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</a:t>
            </a:r>
            <a:r>
              <a:rPr lang="en-US" sz="3200" cap="none" baseline="0" dirty="0"/>
              <a:t> for Evaluating &amp; Addressing Risk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027" y="1628384"/>
            <a:ext cx="7734822" cy="4660392"/>
          </a:xfrm>
        </p:spPr>
        <p:txBody>
          <a:bodyPr anchor="t">
            <a:no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</a:t>
            </a:r>
            <a:r>
              <a:rPr lang="en-US" sz="2800" baseline="0" dirty="0"/>
              <a:t> </a:t>
            </a:r>
            <a:r>
              <a:rPr lang="en-US" sz="2800" dirty="0"/>
              <a:t>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E2C-D420-4FE5-8D2A-7A71C4CE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9" y="1832501"/>
            <a:ext cx="256492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5CEB-FBD0-4DA5-8CD0-56DE39BF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>
                <a:solidFill>
                  <a:schemeClr val="bg1"/>
                </a:solidFill>
              </a:rPr>
              <a:t>Conduct</a:t>
            </a:r>
            <a:r>
              <a:rPr lang="en-US" sz="3200" cap="none" baseline="0" dirty="0">
                <a:solidFill>
                  <a:schemeClr val="bg1"/>
                </a:solidFill>
              </a:rPr>
              <a:t> Research:  Material Content Regulation Example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0EAE-3EAC-47C1-BC8C-75413AE5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087" y="1746176"/>
            <a:ext cx="8137384" cy="4179461"/>
          </a:xfrm>
        </p:spPr>
        <p:txBody>
          <a:bodyPr>
            <a:normAutofit/>
          </a:bodyPr>
          <a:lstStyle/>
          <a:p>
            <a:pPr marL="284163" lvl="1" indent="-284163"/>
            <a:r>
              <a:rPr lang="en-US" sz="3200" dirty="0"/>
              <a:t>Learn about Restrictions &amp; Mandates</a:t>
            </a:r>
          </a:p>
          <a:p>
            <a:pPr marL="284163" lvl="1" indent="-284163"/>
            <a:r>
              <a:rPr lang="en-US" sz="3200" dirty="0"/>
              <a:t>Consider</a:t>
            </a:r>
            <a:r>
              <a:rPr lang="en-US" sz="3200" baseline="0" dirty="0"/>
              <a:t> Whether</a:t>
            </a:r>
            <a:r>
              <a:rPr lang="en-US" sz="3200" dirty="0"/>
              <a:t> Restrictions Apply</a:t>
            </a:r>
          </a:p>
          <a:p>
            <a:pPr marL="284163" lvl="1" indent="-284163"/>
            <a:r>
              <a:rPr lang="en-US" sz="3200" dirty="0"/>
              <a:t>Identify Materials Used in Manufacturing and Contained in your Product</a:t>
            </a:r>
          </a:p>
          <a:p>
            <a:pPr marL="284163" lvl="1" indent="-284163"/>
            <a:r>
              <a:rPr lang="en-US" sz="3200" dirty="0"/>
              <a:t>Consider Impact of Material Restrictions on Product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8716-F1C7-4416-9C3B-2693BF6F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5737C-1447-494F-9BBF-A58D8BB6C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320" y="2560320"/>
            <a:ext cx="3822192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8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Identify Materials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73335"/>
            <a:ext cx="5514806" cy="4320635"/>
          </a:xfrm>
        </p:spPr>
        <p:txBody>
          <a:bodyPr anchor="t"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Questions to Consider:</a:t>
            </a:r>
            <a:endParaRPr lang="en-US" sz="3200" dirty="0"/>
          </a:p>
          <a:p>
            <a:pPr lvl="1"/>
            <a:r>
              <a:rPr lang="en-US" sz="3200" dirty="0"/>
              <a:t>What is your product?</a:t>
            </a:r>
          </a:p>
          <a:p>
            <a:pPr lvl="1"/>
            <a:r>
              <a:rPr lang="en-US" sz="3200" dirty="0"/>
              <a:t>How is your product made?</a:t>
            </a:r>
            <a:endParaRPr lang="en-US" sz="3000" dirty="0"/>
          </a:p>
          <a:p>
            <a:pPr lvl="1"/>
            <a:r>
              <a:rPr lang="en-US" sz="3200" dirty="0"/>
              <a:t>How is your product used?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D6318-BA1F-47B7-8486-83077A132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67" y="2000812"/>
            <a:ext cx="5078839" cy="28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Understanding the Scope of Materials Used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307" y="1828800"/>
            <a:ext cx="3653649" cy="3822192"/>
          </a:xfrm>
        </p:spPr>
        <p:txBody>
          <a:bodyPr anchor="t">
            <a:noAutofit/>
          </a:bodyPr>
          <a:lstStyle/>
          <a:p>
            <a:pPr marL="284163" indent="-284163" defTabSz="931637">
              <a:buFont typeface="Wingdings" panose="05000000000000000000" pitchFamily="2" charset="2"/>
              <a:buChar char="§"/>
            </a:pPr>
            <a:r>
              <a:rPr lang="en-US" sz="3200" dirty="0"/>
              <a:t>Materials of Construction</a:t>
            </a:r>
          </a:p>
          <a:p>
            <a:pPr marL="284163" indent="-284163" defTabSz="931637">
              <a:buFont typeface="Wingdings" panose="05000000000000000000" pitchFamily="2" charset="2"/>
              <a:buChar char="§"/>
            </a:pPr>
            <a:r>
              <a:rPr lang="en-US" sz="3200" dirty="0"/>
              <a:t>Process Materials</a:t>
            </a:r>
          </a:p>
          <a:p>
            <a:pPr marL="284163" indent="-284163" defTabSz="931637">
              <a:buFont typeface="Wingdings" panose="05000000000000000000" pitchFamily="2" charset="2"/>
              <a:buChar char="§"/>
            </a:pPr>
            <a:r>
              <a:rPr lang="en-US" sz="3200" dirty="0"/>
              <a:t>Support Materials</a:t>
            </a:r>
          </a:p>
          <a:p>
            <a:pPr marL="284163" indent="-284163" defTabSz="931637">
              <a:buFont typeface="Wingdings" panose="05000000000000000000" pitchFamily="2" charset="2"/>
              <a:buChar char="§"/>
            </a:pPr>
            <a:r>
              <a:rPr lang="en-US" sz="3200" dirty="0"/>
              <a:t>Contaminants &amp; By-Products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03801-F4FD-4C66-93A7-DED3B71C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2548128" cy="382219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9D93EEF-941E-438D-8540-BD577A7340D8}"/>
              </a:ext>
            </a:extLst>
          </p:cNvPr>
          <p:cNvSpPr/>
          <p:nvPr/>
        </p:nvSpPr>
        <p:spPr>
          <a:xfrm>
            <a:off x="7370956" y="3429000"/>
            <a:ext cx="1432931" cy="89209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5C5FC-AF0D-48DB-A4B3-E072315B2ED1}"/>
              </a:ext>
            </a:extLst>
          </p:cNvPr>
          <p:cNvSpPr txBox="1"/>
          <p:nvPr/>
        </p:nvSpPr>
        <p:spPr>
          <a:xfrm>
            <a:off x="9091962" y="3521105"/>
            <a:ext cx="2765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PRODUCT</a:t>
            </a:r>
            <a:endParaRPr lang="en-US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999FDB7-DFDF-4822-B408-20DF18CFDE13}"/>
              </a:ext>
            </a:extLst>
          </p:cNvPr>
          <p:cNvSpPr/>
          <p:nvPr/>
        </p:nvSpPr>
        <p:spPr>
          <a:xfrm>
            <a:off x="9104010" y="1387487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96AD57-5B8D-4D19-AC98-CBDA01F4832C}"/>
              </a:ext>
            </a:extLst>
          </p:cNvPr>
          <p:cNvSpPr txBox="1"/>
          <p:nvPr/>
        </p:nvSpPr>
        <p:spPr>
          <a:xfrm>
            <a:off x="9277827" y="1310472"/>
            <a:ext cx="20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SYSTEMS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AC082-95B6-416C-B6EA-C073628F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Vichara Industry Map:  Electronics Industry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C8213D-8AF1-4631-9485-728845F73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845" y="1828873"/>
            <a:ext cx="1280160" cy="1280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4B4FF-784F-4CD3-8428-64714C2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04159-3256-4A75-B177-A5921341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45" y="3428471"/>
            <a:ext cx="1280160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B332A-519C-49D6-B26C-7DE8B697A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0"/>
          <a:stretch/>
        </p:blipFill>
        <p:spPr>
          <a:xfrm>
            <a:off x="558116" y="5059648"/>
            <a:ext cx="2207173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F17CB-0A35-49A6-ADD5-276D27B24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159" y="1868843"/>
            <a:ext cx="1280160" cy="12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4F76E-FC0A-4205-B951-4D4D689AE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761" y="3428471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4D317-7F0E-461D-8E42-AD2BEE13A8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2848"/>
          <a:stretch/>
        </p:blipFill>
        <p:spPr>
          <a:xfrm>
            <a:off x="5457761" y="4892311"/>
            <a:ext cx="1280160" cy="1792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7A1FE5-E257-45D4-9D4D-3D08AEA72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571" y="1828873"/>
            <a:ext cx="2087518" cy="128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36F0BD-ABE2-47EC-9C74-1E62B05BD7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1550"/>
          <a:stretch/>
        </p:blipFill>
        <p:spPr>
          <a:xfrm>
            <a:off x="8935362" y="3416630"/>
            <a:ext cx="2014118" cy="1280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E78953-4B13-4CFE-8C9C-4CA3BCDBAC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098"/>
          <a:stretch/>
        </p:blipFill>
        <p:spPr>
          <a:xfrm>
            <a:off x="8935362" y="5057957"/>
            <a:ext cx="2010603" cy="1280160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B4EC7CE6-99DB-482C-B2AF-FEF5B059E412}"/>
              </a:ext>
            </a:extLst>
          </p:cNvPr>
          <p:cNvSpPr/>
          <p:nvPr/>
        </p:nvSpPr>
        <p:spPr>
          <a:xfrm>
            <a:off x="9858818" y="3172814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3422753-3C93-42ED-B5A7-B053D2CB7459}"/>
              </a:ext>
            </a:extLst>
          </p:cNvPr>
          <p:cNvSpPr/>
          <p:nvPr/>
        </p:nvSpPr>
        <p:spPr>
          <a:xfrm>
            <a:off x="9874485" y="4785998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D9247AE-2C48-456C-9873-8EEAC0C66427}"/>
              </a:ext>
            </a:extLst>
          </p:cNvPr>
          <p:cNvSpPr/>
          <p:nvPr/>
        </p:nvSpPr>
        <p:spPr>
          <a:xfrm>
            <a:off x="6015995" y="3187737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0A9239AB-E96E-424B-91F1-CEA7F2F7AE51}"/>
              </a:ext>
            </a:extLst>
          </p:cNvPr>
          <p:cNvSpPr/>
          <p:nvPr/>
        </p:nvSpPr>
        <p:spPr>
          <a:xfrm>
            <a:off x="6008712" y="4787663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91E8DEE-011B-4E22-A83F-93E2A1C227F4}"/>
              </a:ext>
            </a:extLst>
          </p:cNvPr>
          <p:cNvCxnSpPr>
            <a:cxnSpLocks/>
          </p:cNvCxnSpPr>
          <p:nvPr/>
        </p:nvCxnSpPr>
        <p:spPr>
          <a:xfrm flipV="1">
            <a:off x="7225506" y="2591137"/>
            <a:ext cx="847997" cy="3197286"/>
          </a:xfrm>
          <a:prstGeom prst="bentConnector2">
            <a:avLst/>
          </a:prstGeom>
          <a:ln w="95250" cap="sq"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19E85ED-17EB-4545-88CE-C96C525CBE6F}"/>
              </a:ext>
            </a:extLst>
          </p:cNvPr>
          <p:cNvSpPr/>
          <p:nvPr/>
        </p:nvSpPr>
        <p:spPr>
          <a:xfrm>
            <a:off x="8042078" y="2423424"/>
            <a:ext cx="640080" cy="164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7F1498C-BC07-4501-A270-4D42AFEB45C3}"/>
              </a:ext>
            </a:extLst>
          </p:cNvPr>
          <p:cNvSpPr/>
          <p:nvPr/>
        </p:nvSpPr>
        <p:spPr>
          <a:xfrm>
            <a:off x="5046798" y="1379502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A958B6-AB8F-42BB-A4DF-005BF5FC6B87}"/>
              </a:ext>
            </a:extLst>
          </p:cNvPr>
          <p:cNvSpPr txBox="1"/>
          <p:nvPr/>
        </p:nvSpPr>
        <p:spPr>
          <a:xfrm>
            <a:off x="5219486" y="1280238"/>
            <a:ext cx="20508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OBJECTS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18E99BF-5050-47C3-9EB2-1E9C29E87406}"/>
              </a:ext>
            </a:extLst>
          </p:cNvPr>
          <p:cNvSpPr/>
          <p:nvPr/>
        </p:nvSpPr>
        <p:spPr>
          <a:xfrm>
            <a:off x="617945" y="1370157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B5ADCA-1521-4BAB-BAAB-BC64FEDD4CF2}"/>
              </a:ext>
            </a:extLst>
          </p:cNvPr>
          <p:cNvSpPr txBox="1"/>
          <p:nvPr/>
        </p:nvSpPr>
        <p:spPr>
          <a:xfrm>
            <a:off x="581192" y="1280238"/>
            <a:ext cx="20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MATERIALS 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738B7682-F43F-4464-B584-1ADE7729D3EA}"/>
              </a:ext>
            </a:extLst>
          </p:cNvPr>
          <p:cNvSpPr/>
          <p:nvPr/>
        </p:nvSpPr>
        <p:spPr>
          <a:xfrm>
            <a:off x="1524756" y="3188678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A77C3B48-12B3-45F1-A42C-05C73C407360}"/>
              </a:ext>
            </a:extLst>
          </p:cNvPr>
          <p:cNvSpPr/>
          <p:nvPr/>
        </p:nvSpPr>
        <p:spPr>
          <a:xfrm>
            <a:off x="1524756" y="4787663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88147B8-3CD8-418D-83DE-0E87046975A0}"/>
              </a:ext>
            </a:extLst>
          </p:cNvPr>
          <p:cNvSpPr/>
          <p:nvPr/>
        </p:nvSpPr>
        <p:spPr>
          <a:xfrm>
            <a:off x="3007938" y="5742703"/>
            <a:ext cx="2207173" cy="91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1291EAB-3F07-4BF6-B1AA-1FC8DC5A4E80}"/>
              </a:ext>
            </a:extLst>
          </p:cNvPr>
          <p:cNvSpPr/>
          <p:nvPr/>
        </p:nvSpPr>
        <p:spPr>
          <a:xfrm rot="19558075">
            <a:off x="2738361" y="4781102"/>
            <a:ext cx="283464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8A8791B-5F74-4501-8C4F-CAB88486090B}"/>
              </a:ext>
            </a:extLst>
          </p:cNvPr>
          <p:cNvSpPr/>
          <p:nvPr/>
        </p:nvSpPr>
        <p:spPr>
          <a:xfrm rot="19717654">
            <a:off x="2312318" y="3771711"/>
            <a:ext cx="32918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76BEEC4A-3777-4A8D-B17D-34C2E1612474}"/>
              </a:ext>
            </a:extLst>
          </p:cNvPr>
          <p:cNvSpPr/>
          <p:nvPr/>
        </p:nvSpPr>
        <p:spPr>
          <a:xfrm rot="20595165">
            <a:off x="2291936" y="2865121"/>
            <a:ext cx="3147598" cy="24556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721AA-8198-44B1-9929-B4887D8D3FA7}"/>
              </a:ext>
            </a:extLst>
          </p:cNvPr>
          <p:cNvSpPr txBox="1"/>
          <p:nvPr/>
        </p:nvSpPr>
        <p:spPr>
          <a:xfrm>
            <a:off x="617945" y="1828874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EXTRACTION</a:t>
            </a:r>
            <a:endParaRPr lang="en-US" sz="1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C926D4-05B7-48E8-9661-C2D09C5A4B56}"/>
              </a:ext>
            </a:extLst>
          </p:cNvPr>
          <p:cNvSpPr txBox="1"/>
          <p:nvPr/>
        </p:nvSpPr>
        <p:spPr>
          <a:xfrm>
            <a:off x="606464" y="3428471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SUBSTANCES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D70FB-4884-46A7-B93F-E38EF5FFD2EA}"/>
              </a:ext>
            </a:extLst>
          </p:cNvPr>
          <p:cNvSpPr txBox="1"/>
          <p:nvPr/>
        </p:nvSpPr>
        <p:spPr>
          <a:xfrm>
            <a:off x="144219" y="5059648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MIXTURES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7C3DC0-A39C-4E97-9F97-888BBA06765F}"/>
              </a:ext>
            </a:extLst>
          </p:cNvPr>
          <p:cNvSpPr txBox="1"/>
          <p:nvPr/>
        </p:nvSpPr>
        <p:spPr>
          <a:xfrm>
            <a:off x="6776467" y="1865640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COMPONENTS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055226-43F6-4D10-B96D-419982D18798}"/>
              </a:ext>
            </a:extLst>
          </p:cNvPr>
          <p:cNvSpPr txBox="1"/>
          <p:nvPr/>
        </p:nvSpPr>
        <p:spPr>
          <a:xfrm>
            <a:off x="6778281" y="3423710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ASSEMBLIES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2406CC-9699-41F9-9B5D-CF067DB269D3}"/>
              </a:ext>
            </a:extLst>
          </p:cNvPr>
          <p:cNvSpPr txBox="1"/>
          <p:nvPr/>
        </p:nvSpPr>
        <p:spPr>
          <a:xfrm>
            <a:off x="6773436" y="5102623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PRODUCTS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80E902-5345-4B9B-B153-859251F82774}"/>
              </a:ext>
            </a:extLst>
          </p:cNvPr>
          <p:cNvSpPr txBox="1"/>
          <p:nvPr/>
        </p:nvSpPr>
        <p:spPr>
          <a:xfrm>
            <a:off x="11084739" y="1936515"/>
            <a:ext cx="615553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SIMPLE SYSTEMS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CC782-3AA3-4E2A-98B7-23DA0D68A366}"/>
              </a:ext>
            </a:extLst>
          </p:cNvPr>
          <p:cNvSpPr txBox="1"/>
          <p:nvPr/>
        </p:nvSpPr>
        <p:spPr>
          <a:xfrm>
            <a:off x="11090602" y="3411016"/>
            <a:ext cx="615553" cy="13749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NETWORKED SYSTEMS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55BA28-9F97-4DE9-B55D-9714CBFC1FCC}"/>
              </a:ext>
            </a:extLst>
          </p:cNvPr>
          <p:cNvSpPr txBox="1"/>
          <p:nvPr/>
        </p:nvSpPr>
        <p:spPr>
          <a:xfrm>
            <a:off x="11084739" y="4967599"/>
            <a:ext cx="615553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SUPER SYSTEMS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B0561E4-E20B-4020-811B-FDA6AB2919E8}"/>
              </a:ext>
            </a:extLst>
          </p:cNvPr>
          <p:cNvSpPr/>
          <p:nvPr/>
        </p:nvSpPr>
        <p:spPr>
          <a:xfrm>
            <a:off x="3064163" y="1405754"/>
            <a:ext cx="1623933" cy="301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9898E83A-057C-4039-89D2-71B2710117C4}"/>
              </a:ext>
            </a:extLst>
          </p:cNvPr>
          <p:cNvSpPr/>
          <p:nvPr/>
        </p:nvSpPr>
        <p:spPr>
          <a:xfrm>
            <a:off x="7325754" y="1400577"/>
            <a:ext cx="1473618" cy="301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6BC5C132-3EA6-4F81-9D93-F39E7D3FAFE8}"/>
              </a:ext>
            </a:extLst>
          </p:cNvPr>
          <p:cNvSpPr/>
          <p:nvPr/>
        </p:nvSpPr>
        <p:spPr>
          <a:xfrm>
            <a:off x="2415951" y="3806555"/>
            <a:ext cx="2881651" cy="13716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96E313A-6831-4E95-9EC1-86A54DBEDB36}"/>
              </a:ext>
            </a:extLst>
          </p:cNvPr>
          <p:cNvSpPr/>
          <p:nvPr/>
        </p:nvSpPr>
        <p:spPr>
          <a:xfrm rot="1200449">
            <a:off x="2358502" y="4819019"/>
            <a:ext cx="2926080" cy="91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43" grpId="0" animBg="1"/>
      <p:bldP spid="46" grpId="0" animBg="1"/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3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" grpId="0" animBg="1"/>
      <p:bldP spid="5" grpId="1" animBg="1"/>
      <p:bldP spid="5" grpId="2" animBg="1"/>
      <p:bldP spid="44" grpId="0" animBg="1"/>
      <p:bldP spid="44" grpId="1" animBg="1"/>
      <p:bldP spid="44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Specialized Corporate Roles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F1728BE-C049-43BF-B0C2-B9627E2F2B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885" y="4541848"/>
          <a:ext cx="11184923" cy="177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9" name="Document" r:id="rId4" imgW="5956042" imgH="987597" progId="Word.Document.12">
                  <p:embed/>
                </p:oleObj>
              </mc:Choice>
              <mc:Fallback>
                <p:oleObj name="Document" r:id="rId4" imgW="5956042" imgH="987597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F1728BE-C049-43BF-B0C2-B9627E2F2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885" y="4541848"/>
                        <a:ext cx="11184923" cy="177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E9209-114D-4042-B4A9-79A21746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8287F4-0D04-4FED-849B-3B991AF22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190" y="1651217"/>
            <a:ext cx="2440351" cy="2437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3CA984-10F0-4F5B-A738-217664898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726" y="1648291"/>
            <a:ext cx="2443277" cy="2440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1C490-E0E9-4430-9332-6E24DF422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8" y="1641751"/>
            <a:ext cx="2444372" cy="2441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43AEB-4CBB-4D43-9954-52120F054B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712" y="1645920"/>
            <a:ext cx="244463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48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999FDB7-DFDF-4822-B408-20DF18CFDE13}"/>
              </a:ext>
            </a:extLst>
          </p:cNvPr>
          <p:cNvSpPr/>
          <p:nvPr/>
        </p:nvSpPr>
        <p:spPr>
          <a:xfrm>
            <a:off x="9104010" y="1387487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96AD57-5B8D-4D19-AC98-CBDA01F4832C}"/>
              </a:ext>
            </a:extLst>
          </p:cNvPr>
          <p:cNvSpPr txBox="1"/>
          <p:nvPr/>
        </p:nvSpPr>
        <p:spPr>
          <a:xfrm>
            <a:off x="9277827" y="1310472"/>
            <a:ext cx="20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SYSTEMS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AC082-95B6-416C-B6EA-C073628F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Vichara Industry Map:  Electronics Industry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C8213D-8AF1-4631-9485-728845F73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845" y="1828873"/>
            <a:ext cx="1280160" cy="1280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4B4FF-784F-4CD3-8428-64714C2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04159-3256-4A75-B177-A5921341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45" y="3428471"/>
            <a:ext cx="1280160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B332A-519C-49D6-B26C-7DE8B697A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0"/>
          <a:stretch/>
        </p:blipFill>
        <p:spPr>
          <a:xfrm>
            <a:off x="558116" y="5059648"/>
            <a:ext cx="2207173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F17CB-0A35-49A6-ADD5-276D27B24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159" y="1868843"/>
            <a:ext cx="1280160" cy="12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4F76E-FC0A-4205-B951-4D4D689AE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761" y="3428471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4D317-7F0E-461D-8E42-AD2BEE13A8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2848"/>
          <a:stretch/>
        </p:blipFill>
        <p:spPr>
          <a:xfrm>
            <a:off x="5457761" y="4892311"/>
            <a:ext cx="1280160" cy="1792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7A1FE5-E257-45D4-9D4D-3D08AEA72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571" y="1828873"/>
            <a:ext cx="2087518" cy="128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36F0BD-ABE2-47EC-9C74-1E62B05BD7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1550"/>
          <a:stretch/>
        </p:blipFill>
        <p:spPr>
          <a:xfrm>
            <a:off x="8935362" y="3416630"/>
            <a:ext cx="2014118" cy="1280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E78953-4B13-4CFE-8C9C-4CA3BCDBAC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098"/>
          <a:stretch/>
        </p:blipFill>
        <p:spPr>
          <a:xfrm>
            <a:off x="8935362" y="5057957"/>
            <a:ext cx="2010603" cy="1280160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B4EC7CE6-99DB-482C-B2AF-FEF5B059E412}"/>
              </a:ext>
            </a:extLst>
          </p:cNvPr>
          <p:cNvSpPr/>
          <p:nvPr/>
        </p:nvSpPr>
        <p:spPr>
          <a:xfrm>
            <a:off x="9858818" y="3172814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3422753-3C93-42ED-B5A7-B053D2CB7459}"/>
              </a:ext>
            </a:extLst>
          </p:cNvPr>
          <p:cNvSpPr/>
          <p:nvPr/>
        </p:nvSpPr>
        <p:spPr>
          <a:xfrm>
            <a:off x="9874485" y="4785998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D9247AE-2C48-456C-9873-8EEAC0C66427}"/>
              </a:ext>
            </a:extLst>
          </p:cNvPr>
          <p:cNvSpPr/>
          <p:nvPr/>
        </p:nvSpPr>
        <p:spPr>
          <a:xfrm>
            <a:off x="6015995" y="3187737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0A9239AB-E96E-424B-91F1-CEA7F2F7AE51}"/>
              </a:ext>
            </a:extLst>
          </p:cNvPr>
          <p:cNvSpPr/>
          <p:nvPr/>
        </p:nvSpPr>
        <p:spPr>
          <a:xfrm>
            <a:off x="6008712" y="4787663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91E8DEE-011B-4E22-A83F-93E2A1C227F4}"/>
              </a:ext>
            </a:extLst>
          </p:cNvPr>
          <p:cNvCxnSpPr>
            <a:cxnSpLocks/>
          </p:cNvCxnSpPr>
          <p:nvPr/>
        </p:nvCxnSpPr>
        <p:spPr>
          <a:xfrm flipV="1">
            <a:off x="7225506" y="2591137"/>
            <a:ext cx="847997" cy="3197286"/>
          </a:xfrm>
          <a:prstGeom prst="bentConnector2">
            <a:avLst/>
          </a:prstGeom>
          <a:ln w="95250" cap="sq"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19E85ED-17EB-4545-88CE-C96C525CBE6F}"/>
              </a:ext>
            </a:extLst>
          </p:cNvPr>
          <p:cNvSpPr/>
          <p:nvPr/>
        </p:nvSpPr>
        <p:spPr>
          <a:xfrm>
            <a:off x="8042078" y="2423424"/>
            <a:ext cx="640080" cy="164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7F1498C-BC07-4501-A270-4D42AFEB45C3}"/>
              </a:ext>
            </a:extLst>
          </p:cNvPr>
          <p:cNvSpPr/>
          <p:nvPr/>
        </p:nvSpPr>
        <p:spPr>
          <a:xfrm>
            <a:off x="5046798" y="1379502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A958B6-AB8F-42BB-A4DF-005BF5FC6B87}"/>
              </a:ext>
            </a:extLst>
          </p:cNvPr>
          <p:cNvSpPr txBox="1"/>
          <p:nvPr/>
        </p:nvSpPr>
        <p:spPr>
          <a:xfrm>
            <a:off x="5219486" y="1280238"/>
            <a:ext cx="20508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OBJECTS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18E99BF-5050-47C3-9EB2-1E9C29E87406}"/>
              </a:ext>
            </a:extLst>
          </p:cNvPr>
          <p:cNvSpPr/>
          <p:nvPr/>
        </p:nvSpPr>
        <p:spPr>
          <a:xfrm>
            <a:off x="617945" y="1370157"/>
            <a:ext cx="2087517" cy="3433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B5ADCA-1521-4BAB-BAAB-BC64FEDD4CF2}"/>
              </a:ext>
            </a:extLst>
          </p:cNvPr>
          <p:cNvSpPr txBox="1"/>
          <p:nvPr/>
        </p:nvSpPr>
        <p:spPr>
          <a:xfrm>
            <a:off x="581192" y="1280238"/>
            <a:ext cx="20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MATERIALS 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738B7682-F43F-4464-B584-1ADE7729D3EA}"/>
              </a:ext>
            </a:extLst>
          </p:cNvPr>
          <p:cNvSpPr/>
          <p:nvPr/>
        </p:nvSpPr>
        <p:spPr>
          <a:xfrm>
            <a:off x="1524756" y="3188678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A77C3B48-12B3-45F1-A42C-05C73C407360}"/>
              </a:ext>
            </a:extLst>
          </p:cNvPr>
          <p:cNvSpPr/>
          <p:nvPr/>
        </p:nvSpPr>
        <p:spPr>
          <a:xfrm>
            <a:off x="1524756" y="4787663"/>
            <a:ext cx="163690" cy="160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88147B8-3CD8-418D-83DE-0E87046975A0}"/>
              </a:ext>
            </a:extLst>
          </p:cNvPr>
          <p:cNvSpPr/>
          <p:nvPr/>
        </p:nvSpPr>
        <p:spPr>
          <a:xfrm>
            <a:off x="3007938" y="5742703"/>
            <a:ext cx="2207173" cy="91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1291EAB-3F07-4BF6-B1AA-1FC8DC5A4E80}"/>
              </a:ext>
            </a:extLst>
          </p:cNvPr>
          <p:cNvSpPr/>
          <p:nvPr/>
        </p:nvSpPr>
        <p:spPr>
          <a:xfrm rot="19558075">
            <a:off x="2738361" y="4781102"/>
            <a:ext cx="283464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8A8791B-5F74-4501-8C4F-CAB88486090B}"/>
              </a:ext>
            </a:extLst>
          </p:cNvPr>
          <p:cNvSpPr/>
          <p:nvPr/>
        </p:nvSpPr>
        <p:spPr>
          <a:xfrm rot="19717654">
            <a:off x="2312318" y="3771711"/>
            <a:ext cx="32918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76BEEC4A-3777-4A8D-B17D-34C2E1612474}"/>
              </a:ext>
            </a:extLst>
          </p:cNvPr>
          <p:cNvSpPr/>
          <p:nvPr/>
        </p:nvSpPr>
        <p:spPr>
          <a:xfrm rot="20595165">
            <a:off x="2291936" y="2865121"/>
            <a:ext cx="3147598" cy="24556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721AA-8198-44B1-9929-B4887D8D3FA7}"/>
              </a:ext>
            </a:extLst>
          </p:cNvPr>
          <p:cNvSpPr txBox="1"/>
          <p:nvPr/>
        </p:nvSpPr>
        <p:spPr>
          <a:xfrm>
            <a:off x="617945" y="1828874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EXTRACTION</a:t>
            </a:r>
            <a:endParaRPr lang="en-US" sz="1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C926D4-05B7-48E8-9661-C2D09C5A4B56}"/>
              </a:ext>
            </a:extLst>
          </p:cNvPr>
          <p:cNvSpPr txBox="1"/>
          <p:nvPr/>
        </p:nvSpPr>
        <p:spPr>
          <a:xfrm>
            <a:off x="606464" y="3428471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SUBSTANCES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D70FB-4884-46A7-B93F-E38EF5FFD2EA}"/>
              </a:ext>
            </a:extLst>
          </p:cNvPr>
          <p:cNvSpPr txBox="1"/>
          <p:nvPr/>
        </p:nvSpPr>
        <p:spPr>
          <a:xfrm>
            <a:off x="144219" y="5059648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MIXTURES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7C3DC0-A39C-4E97-9F97-888BBA06765F}"/>
              </a:ext>
            </a:extLst>
          </p:cNvPr>
          <p:cNvSpPr txBox="1"/>
          <p:nvPr/>
        </p:nvSpPr>
        <p:spPr>
          <a:xfrm>
            <a:off x="6776467" y="1865640"/>
            <a:ext cx="369332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b="1" dirty="0"/>
              <a:t>COMPONENTS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055226-43F6-4D10-B96D-419982D18798}"/>
              </a:ext>
            </a:extLst>
          </p:cNvPr>
          <p:cNvSpPr txBox="1"/>
          <p:nvPr/>
        </p:nvSpPr>
        <p:spPr>
          <a:xfrm>
            <a:off x="6778281" y="3423710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ASSEMBLIES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2406CC-9699-41F9-9B5D-CF067DB269D3}"/>
              </a:ext>
            </a:extLst>
          </p:cNvPr>
          <p:cNvSpPr txBox="1"/>
          <p:nvPr/>
        </p:nvSpPr>
        <p:spPr>
          <a:xfrm>
            <a:off x="6773436" y="5102623"/>
            <a:ext cx="400110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PRODUCTS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80E902-5345-4B9B-B153-859251F82774}"/>
              </a:ext>
            </a:extLst>
          </p:cNvPr>
          <p:cNvSpPr txBox="1"/>
          <p:nvPr/>
        </p:nvSpPr>
        <p:spPr>
          <a:xfrm>
            <a:off x="11084739" y="1936515"/>
            <a:ext cx="615553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SIMPLE SYSTEMS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CC782-3AA3-4E2A-98B7-23DA0D68A366}"/>
              </a:ext>
            </a:extLst>
          </p:cNvPr>
          <p:cNvSpPr txBox="1"/>
          <p:nvPr/>
        </p:nvSpPr>
        <p:spPr>
          <a:xfrm>
            <a:off x="11090602" y="3411016"/>
            <a:ext cx="615553" cy="13749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NETWORKED SYSTEMS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55BA28-9F97-4DE9-B55D-9714CBFC1FCC}"/>
              </a:ext>
            </a:extLst>
          </p:cNvPr>
          <p:cNvSpPr txBox="1"/>
          <p:nvPr/>
        </p:nvSpPr>
        <p:spPr>
          <a:xfrm>
            <a:off x="11084739" y="4967599"/>
            <a:ext cx="615553" cy="12801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/>
              <a:t>SUPER SYSTEMS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B0561E4-E20B-4020-811B-FDA6AB2919E8}"/>
              </a:ext>
            </a:extLst>
          </p:cNvPr>
          <p:cNvSpPr/>
          <p:nvPr/>
        </p:nvSpPr>
        <p:spPr>
          <a:xfrm>
            <a:off x="3064163" y="1405754"/>
            <a:ext cx="1623933" cy="301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9898E83A-057C-4039-89D2-71B2710117C4}"/>
              </a:ext>
            </a:extLst>
          </p:cNvPr>
          <p:cNvSpPr/>
          <p:nvPr/>
        </p:nvSpPr>
        <p:spPr>
          <a:xfrm>
            <a:off x="7325754" y="1400577"/>
            <a:ext cx="1473618" cy="301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6BC5C132-3EA6-4F81-9D93-F39E7D3FAFE8}"/>
              </a:ext>
            </a:extLst>
          </p:cNvPr>
          <p:cNvSpPr/>
          <p:nvPr/>
        </p:nvSpPr>
        <p:spPr>
          <a:xfrm>
            <a:off x="2415951" y="3806555"/>
            <a:ext cx="2881651" cy="13716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96E313A-6831-4E95-9EC1-86A54DBEDB36}"/>
              </a:ext>
            </a:extLst>
          </p:cNvPr>
          <p:cNvSpPr/>
          <p:nvPr/>
        </p:nvSpPr>
        <p:spPr>
          <a:xfrm rot="1200449">
            <a:off x="2358502" y="4819019"/>
            <a:ext cx="2926080" cy="91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05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6102-4429-4D23-92C9-880E93DD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Potential Impact of Material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4E753-0483-451E-B30E-ABA69AF1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485899"/>
            <a:ext cx="6630593" cy="459377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Changes in Manufacturing Processes</a:t>
            </a:r>
          </a:p>
          <a:p>
            <a:r>
              <a:rPr lang="en-US" sz="3200" dirty="0"/>
              <a:t>Changes in Product Performance</a:t>
            </a:r>
          </a:p>
          <a:p>
            <a:r>
              <a:rPr lang="en-US" sz="3200" dirty="0"/>
              <a:t>Customers Require Requalification</a:t>
            </a:r>
          </a:p>
          <a:p>
            <a:r>
              <a:rPr lang="en-US" sz="3200" dirty="0"/>
              <a:t>Chemical Substitutions Result in Additional Hazard</a:t>
            </a:r>
          </a:p>
          <a:p>
            <a:r>
              <a:rPr lang="en-US" sz="3200" dirty="0"/>
              <a:t>Replacement Chemical/Material Equally (or More) Hazardous</a:t>
            </a:r>
          </a:p>
          <a:p>
            <a:r>
              <a:rPr lang="en-US" sz="3200" dirty="0"/>
              <a:t>Future Regulation of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021AF-B72D-414C-8CC4-B31E0732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BF143-D251-4725-BC22-E6248427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724" y="1737360"/>
            <a:ext cx="3959352" cy="39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</a:t>
            </a:r>
            <a:r>
              <a:rPr lang="en-US" sz="3200" cap="none" baseline="0" dirty="0"/>
              <a:t> for Evaluating &amp; Addressing Risk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027" y="1628384"/>
            <a:ext cx="7734822" cy="4660392"/>
          </a:xfrm>
        </p:spPr>
        <p:txBody>
          <a:bodyPr anchor="t">
            <a:no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</a:t>
            </a:r>
            <a:r>
              <a:rPr lang="en-US" sz="2800" baseline="0" dirty="0"/>
              <a:t> </a:t>
            </a:r>
            <a:r>
              <a:rPr lang="en-US" sz="2800" dirty="0"/>
              <a:t>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E2C-D420-4FE5-8D2A-7A71C4CE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9" y="1832501"/>
            <a:ext cx="256492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Identify Stakeholders for an Internal Discussion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E9209-114D-4042-B4A9-79A21746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4B6F6-39B0-4A8E-863D-D01A619E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98" y="1519304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23D95-DA5F-4C67-842C-0A1555A4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202" y="1525941"/>
            <a:ext cx="1830994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A7A6B-78C9-4C3B-AE89-4BF29FFC1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519304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ECEC9D-C1AA-48CF-985D-DF48766CF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804" y="1525941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20102C-5A06-41B6-B7C2-30108B900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008" y="1519304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70BCF0-C202-484E-AE4A-9999FFD60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98" y="4016470"/>
            <a:ext cx="1831185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E06CC-F781-4585-A1DB-EFAB028DB7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0505" y="4023842"/>
            <a:ext cx="183099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B1D31A-345F-48CE-B24A-E60FE4583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610" y="4016470"/>
            <a:ext cx="1830994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C763FE-AB6A-4CF8-B36F-E259A24E12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9816" y="4023842"/>
            <a:ext cx="1830992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D32693-8F43-46D7-9619-99093569B8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994" b="6474"/>
          <a:stretch/>
        </p:blipFill>
        <p:spPr>
          <a:xfrm>
            <a:off x="2878298" y="4057708"/>
            <a:ext cx="1828800" cy="17610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36B2103-BB49-47A9-AD56-52AD5D7B9FF0}"/>
              </a:ext>
            </a:extLst>
          </p:cNvPr>
          <p:cNvSpPr txBox="1"/>
          <p:nvPr/>
        </p:nvSpPr>
        <p:spPr>
          <a:xfrm>
            <a:off x="578999" y="3354741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45D3E6-FB5B-40C0-B7EB-E136ACC0B9FE}"/>
              </a:ext>
            </a:extLst>
          </p:cNvPr>
          <p:cNvSpPr txBox="1"/>
          <p:nvPr/>
        </p:nvSpPr>
        <p:spPr>
          <a:xfrm>
            <a:off x="2878299" y="3354741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27C75A-8950-474C-B247-1B54EB18DF70}"/>
              </a:ext>
            </a:extLst>
          </p:cNvPr>
          <p:cNvSpPr txBox="1"/>
          <p:nvPr/>
        </p:nvSpPr>
        <p:spPr>
          <a:xfrm>
            <a:off x="5177599" y="3354741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PROCUREMENT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18A781-3D83-45BF-BD6F-57F0E9C7B27D}"/>
              </a:ext>
            </a:extLst>
          </p:cNvPr>
          <p:cNvSpPr txBox="1"/>
          <p:nvPr/>
        </p:nvSpPr>
        <p:spPr>
          <a:xfrm>
            <a:off x="7473801" y="3333325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CC8970-FD3B-49DB-8964-08472DCB4E10}"/>
              </a:ext>
            </a:extLst>
          </p:cNvPr>
          <p:cNvSpPr txBox="1"/>
          <p:nvPr/>
        </p:nvSpPr>
        <p:spPr>
          <a:xfrm>
            <a:off x="9671297" y="3316641"/>
            <a:ext cx="204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8F525A-9989-4219-8390-744A94B3110A}"/>
              </a:ext>
            </a:extLst>
          </p:cNvPr>
          <p:cNvSpPr txBox="1"/>
          <p:nvPr/>
        </p:nvSpPr>
        <p:spPr>
          <a:xfrm>
            <a:off x="464699" y="5818775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5CE596-E02F-4955-8DC3-B65409D18B1F}"/>
              </a:ext>
            </a:extLst>
          </p:cNvPr>
          <p:cNvSpPr txBox="1"/>
          <p:nvPr/>
        </p:nvSpPr>
        <p:spPr>
          <a:xfrm>
            <a:off x="2822602" y="5845106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RELATIONS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DF4C2D-FDA1-49A2-AAC2-398E21C2007B}"/>
              </a:ext>
            </a:extLst>
          </p:cNvPr>
          <p:cNvSpPr txBox="1"/>
          <p:nvPr/>
        </p:nvSpPr>
        <p:spPr>
          <a:xfrm>
            <a:off x="5177599" y="5880803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20427C-3AA6-4919-868D-F13B2C0BE06C}"/>
              </a:ext>
            </a:extLst>
          </p:cNvPr>
          <p:cNvSpPr txBox="1"/>
          <p:nvPr/>
        </p:nvSpPr>
        <p:spPr>
          <a:xfrm>
            <a:off x="7473800" y="5818029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MARKETING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A4EB27-4AA0-4C15-BA2C-1867A96AD68D}"/>
              </a:ext>
            </a:extLst>
          </p:cNvPr>
          <p:cNvSpPr txBox="1"/>
          <p:nvPr/>
        </p:nvSpPr>
        <p:spPr>
          <a:xfrm>
            <a:off x="9778719" y="5821535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CUSTOMER SERVICE</a:t>
            </a:r>
          </a:p>
        </p:txBody>
      </p:sp>
    </p:spTree>
    <p:extLst>
      <p:ext uri="{BB962C8B-B14F-4D97-AF65-F5344CB8AC3E}">
        <p14:creationId xmlns:p14="http://schemas.microsoft.com/office/powerpoint/2010/main" val="49139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B5F52F0-6EB2-42C2-83F4-8016062277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7365" y="1456086"/>
          <a:ext cx="11317270" cy="4605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454">
                  <a:extLst>
                    <a:ext uri="{9D8B030D-6E8A-4147-A177-3AD203B41FA5}">
                      <a16:colId xmlns:a16="http://schemas.microsoft.com/office/drawing/2014/main" val="1236639282"/>
                    </a:ext>
                  </a:extLst>
                </a:gridCol>
                <a:gridCol w="2263454">
                  <a:extLst>
                    <a:ext uri="{9D8B030D-6E8A-4147-A177-3AD203B41FA5}">
                      <a16:colId xmlns:a16="http://schemas.microsoft.com/office/drawing/2014/main" val="3789743050"/>
                    </a:ext>
                  </a:extLst>
                </a:gridCol>
                <a:gridCol w="2263454">
                  <a:extLst>
                    <a:ext uri="{9D8B030D-6E8A-4147-A177-3AD203B41FA5}">
                      <a16:colId xmlns:a16="http://schemas.microsoft.com/office/drawing/2014/main" val="596849530"/>
                    </a:ext>
                  </a:extLst>
                </a:gridCol>
                <a:gridCol w="2263454">
                  <a:extLst>
                    <a:ext uri="{9D8B030D-6E8A-4147-A177-3AD203B41FA5}">
                      <a16:colId xmlns:a16="http://schemas.microsoft.com/office/drawing/2014/main" val="2558491711"/>
                    </a:ext>
                  </a:extLst>
                </a:gridCol>
                <a:gridCol w="2263454">
                  <a:extLst>
                    <a:ext uri="{9D8B030D-6E8A-4147-A177-3AD203B41FA5}">
                      <a16:colId xmlns:a16="http://schemas.microsoft.com/office/drawing/2014/main" val="3701975139"/>
                    </a:ext>
                  </a:extLst>
                </a:gridCol>
              </a:tblGrid>
              <a:tr h="15350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924030"/>
                  </a:ext>
                </a:extLst>
              </a:tr>
              <a:tr h="15350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176294"/>
                  </a:ext>
                </a:extLst>
              </a:tr>
              <a:tr h="15350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992006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E8E4EA00-DC6E-4951-AF2D-B92048D77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80"/>
          <a:stretch/>
        </p:blipFill>
        <p:spPr>
          <a:xfrm>
            <a:off x="9528048" y="4590288"/>
            <a:ext cx="2203704" cy="14721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F5A279-7EC8-46BA-BF5F-E6C5A667C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44"/>
          <a:stretch/>
        </p:blipFill>
        <p:spPr>
          <a:xfrm>
            <a:off x="4992624" y="4590288"/>
            <a:ext cx="2203704" cy="14721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5AA066-EEBA-40E4-9CCF-C3C73E804B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110" b="20000"/>
          <a:stretch/>
        </p:blipFill>
        <p:spPr>
          <a:xfrm>
            <a:off x="2737939" y="4590288"/>
            <a:ext cx="2203704" cy="14721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392C69-5FE2-4335-8A94-F5AB174387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93"/>
          <a:stretch/>
        </p:blipFill>
        <p:spPr>
          <a:xfrm>
            <a:off x="463691" y="4585382"/>
            <a:ext cx="2203704" cy="1472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AE2067-B6E4-473E-9F2C-7FDC2C0AC6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004"/>
          <a:stretch/>
        </p:blipFill>
        <p:spPr>
          <a:xfrm>
            <a:off x="7251192" y="3044952"/>
            <a:ext cx="2206691" cy="14721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152E2F-FED9-44ED-9FE9-632048806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048" y="3044952"/>
            <a:ext cx="2203704" cy="1469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853798-6BD4-4600-97BB-BC81B23ED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2624" y="3044952"/>
            <a:ext cx="2206752" cy="1469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0630BA-C339-48BE-BDCA-7E25BF6E0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939" y="3044952"/>
            <a:ext cx="2206752" cy="1472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11A5D1-6BC6-4ACF-B065-48CDF61FB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43"/>
          <a:stretch/>
        </p:blipFill>
        <p:spPr>
          <a:xfrm>
            <a:off x="466344" y="3044952"/>
            <a:ext cx="2203704" cy="1463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C920BF-4E13-4B6A-9DF3-745CA36F1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" r="3250"/>
          <a:stretch/>
        </p:blipFill>
        <p:spPr>
          <a:xfrm>
            <a:off x="9527785" y="1508760"/>
            <a:ext cx="2194560" cy="1465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DEE407-AA11-4CA0-8849-0A35754109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/>
        </p:blipFill>
        <p:spPr>
          <a:xfrm>
            <a:off x="7251192" y="1508760"/>
            <a:ext cx="2215896" cy="146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EFAEC-6C37-49B8-A47A-A021D3A3B0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2624" y="1508760"/>
            <a:ext cx="2206752" cy="1472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CBBC8-0A42-487C-87B8-E44E5035E7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7939" y="1508760"/>
            <a:ext cx="2206752" cy="1472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0D09A-17B2-4286-9CBF-121B37F77D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454" y="1504354"/>
            <a:ext cx="2206752" cy="1472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B6CE02-2347-40C2-A5A0-2B91646F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Complex Products, Complex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75E66-9396-417C-80C9-1D9DDCA9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6CC6E-BBEF-40F7-AAEF-5217DF4C93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1192" y="4585382"/>
            <a:ext cx="2206752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04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</a:t>
            </a:r>
            <a:r>
              <a:rPr lang="en-US" sz="3200" cap="none" baseline="0" dirty="0"/>
              <a:t> for Evaluating &amp; Addressing Risk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599" y="1775341"/>
            <a:ext cx="7734822" cy="4660392"/>
          </a:xfrm>
        </p:spPr>
        <p:txBody>
          <a:bodyPr anchor="t">
            <a:no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</a:t>
            </a:r>
            <a:r>
              <a:rPr lang="en-US" sz="2800" baseline="0" dirty="0"/>
              <a:t> </a:t>
            </a:r>
            <a:r>
              <a:rPr lang="en-US" sz="2800" dirty="0"/>
              <a:t>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E2C-D420-4FE5-8D2A-7A71C4CE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2560320" cy="38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0E3BF-BBE0-442D-B23B-22034EDB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Arrive at 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0309-5457-446D-B052-1D4D139C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35" y="3565519"/>
            <a:ext cx="10733314" cy="2712617"/>
          </a:xfrm>
        </p:spPr>
        <p:txBody>
          <a:bodyPr/>
          <a:lstStyle/>
          <a:p>
            <a:r>
              <a:rPr lang="en-US" sz="3200" dirty="0"/>
              <a:t>Consider Implications of New Compliance Plan Carefully</a:t>
            </a:r>
          </a:p>
          <a:p>
            <a:pPr lvl="1"/>
            <a:r>
              <a:rPr lang="en-US" sz="2800" dirty="0"/>
              <a:t>Different Solutions Carry Different Levels of Risk </a:t>
            </a:r>
          </a:p>
          <a:p>
            <a:pPr lvl="1"/>
            <a:r>
              <a:rPr lang="en-US" sz="2800" dirty="0"/>
              <a:t>Adjustments to Safety Protocols Require Training/New Behaviors</a:t>
            </a:r>
          </a:p>
          <a:p>
            <a:pPr lvl="1"/>
            <a:r>
              <a:rPr lang="en-US" sz="2800" dirty="0"/>
              <a:t>Be Aware of Future Regulations/Restrictions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EAD5-9BE9-445A-A3BD-069FCEA8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05980DD-CADD-4D8A-BF2D-985C1B706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892846"/>
              </p:ext>
            </p:extLst>
          </p:nvPr>
        </p:nvGraphicFramePr>
        <p:xfrm>
          <a:off x="751534" y="779538"/>
          <a:ext cx="10733315" cy="3237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78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D54BB3-0381-4D7D-A7A7-D088C2B6C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040200-E349-4806-AD82-8FFEDE73C6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7FA6EC-7F10-4C49-8763-9B7CAC204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</a:t>
            </a:r>
            <a:r>
              <a:rPr lang="en-US" sz="3200" cap="none" baseline="0" dirty="0"/>
              <a:t> for Evaluating &amp; Addressing Risk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027" y="1731798"/>
            <a:ext cx="7734822" cy="4660392"/>
          </a:xfrm>
        </p:spPr>
        <p:txBody>
          <a:bodyPr anchor="t">
            <a:no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</a:t>
            </a:r>
            <a:r>
              <a:rPr lang="en-US" sz="2800" baseline="0" dirty="0"/>
              <a:t> </a:t>
            </a:r>
            <a:r>
              <a:rPr lang="en-US" sz="2800" dirty="0"/>
              <a:t>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E2C-D420-4FE5-8D2A-7A71C4CE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2560320" cy="38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8F86-03A3-4657-A6D9-B1C0906B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cap="none" dirty="0"/>
              <a:t>Relationships With External Stakeholders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092D0-CE52-4DCB-9EEF-22648759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67041-796F-494A-831A-D912379D25B5}"/>
              </a:ext>
            </a:extLst>
          </p:cNvPr>
          <p:cNvSpPr txBox="1"/>
          <p:nvPr/>
        </p:nvSpPr>
        <p:spPr>
          <a:xfrm>
            <a:off x="5152793" y="3404319"/>
            <a:ext cx="197562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YOUR BUSINESS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6B13E-199A-4AB2-8FF4-AE644DCEAF27}"/>
              </a:ext>
            </a:extLst>
          </p:cNvPr>
          <p:cNvCxnSpPr>
            <a:cxnSpLocks/>
          </p:cNvCxnSpPr>
          <p:nvPr/>
        </p:nvCxnSpPr>
        <p:spPr>
          <a:xfrm flipH="1">
            <a:off x="3774222" y="4358426"/>
            <a:ext cx="1389770" cy="456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A450EF-E116-4E9E-AD2B-0F48D4E7D2AB}"/>
              </a:ext>
            </a:extLst>
          </p:cNvPr>
          <p:cNvCxnSpPr>
            <a:cxnSpLocks/>
          </p:cNvCxnSpPr>
          <p:nvPr/>
        </p:nvCxnSpPr>
        <p:spPr>
          <a:xfrm flipH="1" flipV="1">
            <a:off x="3700952" y="3012087"/>
            <a:ext cx="1463040" cy="416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1ED90F-667F-4A05-B765-13F9D1B43494}"/>
              </a:ext>
            </a:extLst>
          </p:cNvPr>
          <p:cNvCxnSpPr>
            <a:cxnSpLocks/>
          </p:cNvCxnSpPr>
          <p:nvPr/>
        </p:nvCxnSpPr>
        <p:spPr>
          <a:xfrm flipH="1" flipV="1">
            <a:off x="3792392" y="3881451"/>
            <a:ext cx="137160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E5C51A1-9284-43CF-B4CB-71E20AB75505}"/>
              </a:ext>
            </a:extLst>
          </p:cNvPr>
          <p:cNvSpPr/>
          <p:nvPr/>
        </p:nvSpPr>
        <p:spPr>
          <a:xfrm>
            <a:off x="3436897" y="286660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FF3F82-4149-4160-B5F9-9F41FC2AA034}"/>
              </a:ext>
            </a:extLst>
          </p:cNvPr>
          <p:cNvSpPr/>
          <p:nvPr/>
        </p:nvSpPr>
        <p:spPr>
          <a:xfrm>
            <a:off x="3455067" y="3735885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17C3B-28C6-450C-889A-22A449974867}"/>
              </a:ext>
            </a:extLst>
          </p:cNvPr>
          <p:cNvSpPr/>
          <p:nvPr/>
        </p:nvSpPr>
        <p:spPr>
          <a:xfrm>
            <a:off x="3455067" y="4693055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A4F501-2C76-44CB-9058-9E7BEE7A11B0}"/>
              </a:ext>
            </a:extLst>
          </p:cNvPr>
          <p:cNvSpPr txBox="1"/>
          <p:nvPr/>
        </p:nvSpPr>
        <p:spPr>
          <a:xfrm>
            <a:off x="307864" y="3020893"/>
            <a:ext cx="615553" cy="17209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/>
              <a:t>SUPPLIERS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626A39-D94E-442B-967E-18E5842445BD}"/>
              </a:ext>
            </a:extLst>
          </p:cNvPr>
          <p:cNvCxnSpPr>
            <a:stCxn id="19" idx="1"/>
          </p:cNvCxnSpPr>
          <p:nvPr/>
        </p:nvCxnSpPr>
        <p:spPr>
          <a:xfrm flipH="1">
            <a:off x="3119530" y="3012087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EE9664-420B-4F47-A755-21A528FDE188}"/>
              </a:ext>
            </a:extLst>
          </p:cNvPr>
          <p:cNvCxnSpPr/>
          <p:nvPr/>
        </p:nvCxnSpPr>
        <p:spPr>
          <a:xfrm flipH="1">
            <a:off x="3119528" y="388769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4F5113-F171-4974-AC03-F22FD073A0CA}"/>
              </a:ext>
            </a:extLst>
          </p:cNvPr>
          <p:cNvCxnSpPr/>
          <p:nvPr/>
        </p:nvCxnSpPr>
        <p:spPr>
          <a:xfrm flipH="1">
            <a:off x="3119528" y="4814862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4D9C5F2-3DE7-4283-90A9-56AA38692E49}"/>
              </a:ext>
            </a:extLst>
          </p:cNvPr>
          <p:cNvSpPr/>
          <p:nvPr/>
        </p:nvSpPr>
        <p:spPr>
          <a:xfrm>
            <a:off x="2780206" y="4669375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DE5647-A11F-4E93-8C4D-95EA24305315}"/>
              </a:ext>
            </a:extLst>
          </p:cNvPr>
          <p:cNvSpPr/>
          <p:nvPr/>
        </p:nvSpPr>
        <p:spPr>
          <a:xfrm>
            <a:off x="2773118" y="3760221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9F3BE7-CCDA-4C93-96BC-73E04BB36311}"/>
              </a:ext>
            </a:extLst>
          </p:cNvPr>
          <p:cNvSpPr/>
          <p:nvPr/>
        </p:nvSpPr>
        <p:spPr>
          <a:xfrm>
            <a:off x="2771769" y="2866600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40C40E-7B58-4A96-AF9F-A8E6A5EFEFD6}"/>
              </a:ext>
            </a:extLst>
          </p:cNvPr>
          <p:cNvCxnSpPr/>
          <p:nvPr/>
        </p:nvCxnSpPr>
        <p:spPr>
          <a:xfrm flipH="1">
            <a:off x="2454402" y="3004052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39CB05-7D6E-4897-AB50-B923AD6A5A5D}"/>
              </a:ext>
            </a:extLst>
          </p:cNvPr>
          <p:cNvCxnSpPr/>
          <p:nvPr/>
        </p:nvCxnSpPr>
        <p:spPr>
          <a:xfrm flipH="1">
            <a:off x="2454401" y="3905708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F33A7EC-276A-42D6-A481-5DBB195DE5B3}"/>
              </a:ext>
            </a:extLst>
          </p:cNvPr>
          <p:cNvCxnSpPr/>
          <p:nvPr/>
        </p:nvCxnSpPr>
        <p:spPr>
          <a:xfrm flipH="1">
            <a:off x="2462839" y="4813775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B27216F-1743-4C4A-A911-B4D5C80B6E6B}"/>
              </a:ext>
            </a:extLst>
          </p:cNvPr>
          <p:cNvSpPr/>
          <p:nvPr/>
        </p:nvSpPr>
        <p:spPr>
          <a:xfrm>
            <a:off x="2111859" y="2863822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E863C8-8D47-42C3-BBA6-FF90D0C4F128}"/>
              </a:ext>
            </a:extLst>
          </p:cNvPr>
          <p:cNvSpPr/>
          <p:nvPr/>
        </p:nvSpPr>
        <p:spPr>
          <a:xfrm>
            <a:off x="2109777" y="3760221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075B71-3F64-40FE-BC60-BDDCA927DE3D}"/>
              </a:ext>
            </a:extLst>
          </p:cNvPr>
          <p:cNvSpPr/>
          <p:nvPr/>
        </p:nvSpPr>
        <p:spPr>
          <a:xfrm>
            <a:off x="2109777" y="4669375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65DF5A-FDF4-4EEB-B6D8-AEF81D8BF08E}"/>
              </a:ext>
            </a:extLst>
          </p:cNvPr>
          <p:cNvCxnSpPr/>
          <p:nvPr/>
        </p:nvCxnSpPr>
        <p:spPr>
          <a:xfrm flipH="1">
            <a:off x="1792410" y="3004052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B4DB17-ADC8-4EA0-9CA9-C9127CBD65D3}"/>
              </a:ext>
            </a:extLst>
          </p:cNvPr>
          <p:cNvCxnSpPr>
            <a:cxnSpLocks/>
          </p:cNvCxnSpPr>
          <p:nvPr/>
        </p:nvCxnSpPr>
        <p:spPr>
          <a:xfrm flipH="1">
            <a:off x="1792409" y="3905708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ED9B2E8-6CB1-4692-AEE1-D94A387E190B}"/>
              </a:ext>
            </a:extLst>
          </p:cNvPr>
          <p:cNvCxnSpPr/>
          <p:nvPr/>
        </p:nvCxnSpPr>
        <p:spPr>
          <a:xfrm flipH="1">
            <a:off x="1792408" y="480994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2D57C26-4287-4722-B44D-199500D9A9C2}"/>
              </a:ext>
            </a:extLst>
          </p:cNvPr>
          <p:cNvSpPr/>
          <p:nvPr/>
        </p:nvSpPr>
        <p:spPr>
          <a:xfrm>
            <a:off x="1437209" y="2858490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040E57-6EF5-4A41-B0C1-53D65B3C3FD4}"/>
              </a:ext>
            </a:extLst>
          </p:cNvPr>
          <p:cNvSpPr/>
          <p:nvPr/>
        </p:nvSpPr>
        <p:spPr>
          <a:xfrm>
            <a:off x="1435127" y="3760931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130019-1C22-4B2D-A814-D3A4DACEC60C}"/>
              </a:ext>
            </a:extLst>
          </p:cNvPr>
          <p:cNvSpPr/>
          <p:nvPr/>
        </p:nvSpPr>
        <p:spPr>
          <a:xfrm>
            <a:off x="1440624" y="4669375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8EDF37-9CD7-44EA-910C-243B5DE76958}"/>
              </a:ext>
            </a:extLst>
          </p:cNvPr>
          <p:cNvSpPr txBox="1"/>
          <p:nvPr/>
        </p:nvSpPr>
        <p:spPr>
          <a:xfrm>
            <a:off x="11303031" y="2819888"/>
            <a:ext cx="615553" cy="21253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/>
              <a:t>CUSTOMERS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6C85607-C455-4CEC-B4E3-88D896F0DC14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7128418" y="3012087"/>
            <a:ext cx="1451840" cy="4115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835F40F-148D-44A8-8980-39D8911FEE6D}"/>
              </a:ext>
            </a:extLst>
          </p:cNvPr>
          <p:cNvCxnSpPr>
            <a:cxnSpLocks/>
          </p:cNvCxnSpPr>
          <p:nvPr/>
        </p:nvCxnSpPr>
        <p:spPr>
          <a:xfrm flipH="1" flipV="1">
            <a:off x="7135388" y="3893690"/>
            <a:ext cx="146304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8073A9-273A-4AAE-A3D3-2A20ECA119C3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7117219" y="4348118"/>
            <a:ext cx="1464178" cy="4612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EE43F6B-1903-4A05-B77F-538CABF9496F}"/>
              </a:ext>
            </a:extLst>
          </p:cNvPr>
          <p:cNvSpPr/>
          <p:nvPr/>
        </p:nvSpPr>
        <p:spPr>
          <a:xfrm>
            <a:off x="8580258" y="286660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744161-5A70-4962-986B-0F7719B2F704}"/>
              </a:ext>
            </a:extLst>
          </p:cNvPr>
          <p:cNvSpPr/>
          <p:nvPr/>
        </p:nvSpPr>
        <p:spPr>
          <a:xfrm>
            <a:off x="8580257" y="3735147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D29660-D4B2-42DC-AA81-BFCAE46C1E41}"/>
              </a:ext>
            </a:extLst>
          </p:cNvPr>
          <p:cNvSpPr/>
          <p:nvPr/>
        </p:nvSpPr>
        <p:spPr>
          <a:xfrm>
            <a:off x="8581397" y="4663929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03A0E1E-0A82-4D58-A99D-831E4AEC93D1}"/>
              </a:ext>
            </a:extLst>
          </p:cNvPr>
          <p:cNvCxnSpPr/>
          <p:nvPr/>
        </p:nvCxnSpPr>
        <p:spPr>
          <a:xfrm flipH="1">
            <a:off x="8917582" y="3003977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68A899-DBC0-4C91-8F2C-6203C7FD5E45}"/>
              </a:ext>
            </a:extLst>
          </p:cNvPr>
          <p:cNvCxnSpPr/>
          <p:nvPr/>
        </p:nvCxnSpPr>
        <p:spPr>
          <a:xfrm flipH="1">
            <a:off x="8917581" y="388769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12D118C-B9FD-488D-BDF9-24DBDBB03876}"/>
              </a:ext>
            </a:extLst>
          </p:cNvPr>
          <p:cNvCxnSpPr/>
          <p:nvPr/>
        </p:nvCxnSpPr>
        <p:spPr>
          <a:xfrm flipH="1">
            <a:off x="8917581" y="4809416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F5C13D7-126A-44DD-869B-8BB27FE54E1B}"/>
              </a:ext>
            </a:extLst>
          </p:cNvPr>
          <p:cNvSpPr/>
          <p:nvPr/>
        </p:nvSpPr>
        <p:spPr>
          <a:xfrm>
            <a:off x="9251568" y="2875406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58EF46-895F-4C5D-A88B-C940A341D5D9}"/>
              </a:ext>
            </a:extLst>
          </p:cNvPr>
          <p:cNvSpPr/>
          <p:nvPr/>
        </p:nvSpPr>
        <p:spPr>
          <a:xfrm>
            <a:off x="9251568" y="3760221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A4C9B61-2CF8-4DEB-BEBE-F25273B8C8BE}"/>
              </a:ext>
            </a:extLst>
          </p:cNvPr>
          <p:cNvSpPr/>
          <p:nvPr/>
        </p:nvSpPr>
        <p:spPr>
          <a:xfrm>
            <a:off x="9251568" y="4663929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376EB1-05CB-4846-B226-7D1B5BD688B6}"/>
              </a:ext>
            </a:extLst>
          </p:cNvPr>
          <p:cNvCxnSpPr/>
          <p:nvPr/>
        </p:nvCxnSpPr>
        <p:spPr>
          <a:xfrm flipH="1">
            <a:off x="9588893" y="3015899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4012D89-85CE-4555-9942-A514A3F48898}"/>
              </a:ext>
            </a:extLst>
          </p:cNvPr>
          <p:cNvCxnSpPr/>
          <p:nvPr/>
        </p:nvCxnSpPr>
        <p:spPr>
          <a:xfrm flipH="1">
            <a:off x="9588893" y="388769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530ED25-252F-47E8-B39C-D56B8A06C904}"/>
              </a:ext>
            </a:extLst>
          </p:cNvPr>
          <p:cNvCxnSpPr/>
          <p:nvPr/>
        </p:nvCxnSpPr>
        <p:spPr>
          <a:xfrm flipH="1">
            <a:off x="9588893" y="4809416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F405D767-7FB5-4B66-B304-43049B1EF29E}"/>
              </a:ext>
            </a:extLst>
          </p:cNvPr>
          <p:cNvSpPr/>
          <p:nvPr/>
        </p:nvSpPr>
        <p:spPr>
          <a:xfrm>
            <a:off x="9903496" y="2875406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89C887-3EB2-4C5C-9A94-2C20DF87A750}"/>
              </a:ext>
            </a:extLst>
          </p:cNvPr>
          <p:cNvSpPr/>
          <p:nvPr/>
        </p:nvSpPr>
        <p:spPr>
          <a:xfrm>
            <a:off x="9922598" y="3735147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AB61CC3-FDAF-4EE4-8458-9F89E995A38F}"/>
              </a:ext>
            </a:extLst>
          </p:cNvPr>
          <p:cNvSpPr/>
          <p:nvPr/>
        </p:nvSpPr>
        <p:spPr>
          <a:xfrm>
            <a:off x="9922597" y="4675816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0D8875A-26C1-4E32-B9E2-234D1AC7B378}"/>
              </a:ext>
            </a:extLst>
          </p:cNvPr>
          <p:cNvCxnSpPr/>
          <p:nvPr/>
        </p:nvCxnSpPr>
        <p:spPr>
          <a:xfrm flipH="1">
            <a:off x="10259922" y="3024195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A2353AD-5060-4F78-94F2-9382D786566F}"/>
              </a:ext>
            </a:extLst>
          </p:cNvPr>
          <p:cNvCxnSpPr/>
          <p:nvPr/>
        </p:nvCxnSpPr>
        <p:spPr>
          <a:xfrm flipH="1">
            <a:off x="10263191" y="388769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3496446-F5BC-4670-9FBF-7961944983E9}"/>
              </a:ext>
            </a:extLst>
          </p:cNvPr>
          <p:cNvCxnSpPr/>
          <p:nvPr/>
        </p:nvCxnSpPr>
        <p:spPr>
          <a:xfrm flipH="1">
            <a:off x="10259922" y="4821303"/>
            <a:ext cx="31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04C40CAB-52E9-497B-8099-2AF0E6E74304}"/>
              </a:ext>
            </a:extLst>
          </p:cNvPr>
          <p:cNvSpPr/>
          <p:nvPr/>
        </p:nvSpPr>
        <p:spPr>
          <a:xfrm>
            <a:off x="10573090" y="2872506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1B4438A-8E12-48BB-AFC2-E98B48A5C023}"/>
              </a:ext>
            </a:extLst>
          </p:cNvPr>
          <p:cNvSpPr/>
          <p:nvPr/>
        </p:nvSpPr>
        <p:spPr>
          <a:xfrm>
            <a:off x="10580558" y="3735147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6C4E02D-0C88-4881-A873-4CA96D5D6057}"/>
              </a:ext>
            </a:extLst>
          </p:cNvPr>
          <p:cNvSpPr/>
          <p:nvPr/>
        </p:nvSpPr>
        <p:spPr>
          <a:xfrm>
            <a:off x="10567800" y="4675816"/>
            <a:ext cx="337325" cy="290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045322-09CF-44A8-AC62-D24977C7A649}"/>
              </a:ext>
            </a:extLst>
          </p:cNvPr>
          <p:cNvSpPr txBox="1"/>
          <p:nvPr/>
        </p:nvSpPr>
        <p:spPr>
          <a:xfrm>
            <a:off x="286043" y="2469995"/>
            <a:ext cx="615553" cy="26588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/>
              <a:t>SUPPLY CHAINS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7AA8FC2-4D74-4DE3-A393-12A90FF6D178}"/>
              </a:ext>
            </a:extLst>
          </p:cNvPr>
          <p:cNvSpPr txBox="1"/>
          <p:nvPr/>
        </p:nvSpPr>
        <p:spPr>
          <a:xfrm>
            <a:off x="11299876" y="2132663"/>
            <a:ext cx="615553" cy="35460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/>
              <a:t>CUSTOMER CHAINS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D88E6D6-3170-4D1D-8139-95DEB62EF4EC}"/>
              </a:ext>
            </a:extLst>
          </p:cNvPr>
          <p:cNvSpPr txBox="1"/>
          <p:nvPr/>
        </p:nvSpPr>
        <p:spPr>
          <a:xfrm>
            <a:off x="4749490" y="2069329"/>
            <a:ext cx="278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VALUE CHAIN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9F04426-1439-42B8-8F34-E7FF842F1818}"/>
              </a:ext>
            </a:extLst>
          </p:cNvPr>
          <p:cNvCxnSpPr>
            <a:cxnSpLocks/>
          </p:cNvCxnSpPr>
          <p:nvPr/>
        </p:nvCxnSpPr>
        <p:spPr>
          <a:xfrm flipV="1">
            <a:off x="6136887" y="2032719"/>
            <a:ext cx="0" cy="1371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5B564CE-1BD3-445C-A2FF-648D725C26BE}"/>
              </a:ext>
            </a:extLst>
          </p:cNvPr>
          <p:cNvCxnSpPr>
            <a:cxnSpLocks/>
            <a:endCxn id="89" idx="2"/>
          </p:cNvCxnSpPr>
          <p:nvPr/>
        </p:nvCxnSpPr>
        <p:spPr>
          <a:xfrm flipV="1">
            <a:off x="6188007" y="2032305"/>
            <a:ext cx="609534" cy="13773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D81FD1D-9975-46AE-B10D-C396512D3D40}"/>
              </a:ext>
            </a:extLst>
          </p:cNvPr>
          <p:cNvCxnSpPr>
            <a:cxnSpLocks/>
            <a:endCxn id="90" idx="2"/>
          </p:cNvCxnSpPr>
          <p:nvPr/>
        </p:nvCxnSpPr>
        <p:spPr>
          <a:xfrm flipH="1" flipV="1">
            <a:off x="5481777" y="2032305"/>
            <a:ext cx="603992" cy="1357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077CFEF5-E3D4-4805-B6A9-9759DFC9CC4E}"/>
              </a:ext>
            </a:extLst>
          </p:cNvPr>
          <p:cNvSpPr/>
          <p:nvPr/>
        </p:nvSpPr>
        <p:spPr>
          <a:xfrm>
            <a:off x="5968224" y="1741331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64652BB-C398-4D24-AB19-43E7FB579F98}"/>
              </a:ext>
            </a:extLst>
          </p:cNvPr>
          <p:cNvSpPr/>
          <p:nvPr/>
        </p:nvSpPr>
        <p:spPr>
          <a:xfrm>
            <a:off x="6628878" y="1741331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AF7BA2F-5F89-4FF6-88C7-359FD6C0777B}"/>
              </a:ext>
            </a:extLst>
          </p:cNvPr>
          <p:cNvSpPr/>
          <p:nvPr/>
        </p:nvSpPr>
        <p:spPr>
          <a:xfrm>
            <a:off x="5313114" y="1741331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1C39DE6-D9BA-4291-89A6-60D6484DF3A1}"/>
              </a:ext>
            </a:extLst>
          </p:cNvPr>
          <p:cNvSpPr/>
          <p:nvPr/>
        </p:nvSpPr>
        <p:spPr>
          <a:xfrm>
            <a:off x="7305724" y="1744284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FF1FC6C-BC49-4B49-903C-7BE8F3682CE7}"/>
              </a:ext>
            </a:extLst>
          </p:cNvPr>
          <p:cNvSpPr/>
          <p:nvPr/>
        </p:nvSpPr>
        <p:spPr>
          <a:xfrm>
            <a:off x="4638031" y="174851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23D603A-B5B6-44D6-ABF9-DAE6E9156046}"/>
              </a:ext>
            </a:extLst>
          </p:cNvPr>
          <p:cNvSpPr/>
          <p:nvPr/>
        </p:nvSpPr>
        <p:spPr>
          <a:xfrm>
            <a:off x="7945381" y="174851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3947C8D-C834-4155-B57A-F96A3B235F6C}"/>
              </a:ext>
            </a:extLst>
          </p:cNvPr>
          <p:cNvSpPr/>
          <p:nvPr/>
        </p:nvSpPr>
        <p:spPr>
          <a:xfrm>
            <a:off x="3959542" y="1757534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8EB9CC7-6AD9-4700-BFCF-84636641ADF4}"/>
              </a:ext>
            </a:extLst>
          </p:cNvPr>
          <p:cNvSpPr/>
          <p:nvPr/>
        </p:nvSpPr>
        <p:spPr>
          <a:xfrm>
            <a:off x="8582503" y="1763846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42593E-F181-4664-9C64-F05F153DECCB}"/>
              </a:ext>
            </a:extLst>
          </p:cNvPr>
          <p:cNvSpPr/>
          <p:nvPr/>
        </p:nvSpPr>
        <p:spPr>
          <a:xfrm>
            <a:off x="3281053" y="1748509"/>
            <a:ext cx="337325" cy="29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4637382-7F89-4071-B1D4-0D8504479DE6}"/>
              </a:ext>
            </a:extLst>
          </p:cNvPr>
          <p:cNvCxnSpPr>
            <a:cxnSpLocks/>
          </p:cNvCxnSpPr>
          <p:nvPr/>
        </p:nvCxnSpPr>
        <p:spPr>
          <a:xfrm flipV="1">
            <a:off x="6289176" y="2035524"/>
            <a:ext cx="1048899" cy="13516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1AED677-3764-4091-A85E-9ACB7195EB9E}"/>
              </a:ext>
            </a:extLst>
          </p:cNvPr>
          <p:cNvCxnSpPr>
            <a:cxnSpLocks/>
          </p:cNvCxnSpPr>
          <p:nvPr/>
        </p:nvCxnSpPr>
        <p:spPr>
          <a:xfrm flipH="1" flipV="1">
            <a:off x="4965940" y="2054820"/>
            <a:ext cx="991928" cy="13392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90FBF0C-1199-4E25-9704-3E9EC8AD08A9}"/>
              </a:ext>
            </a:extLst>
          </p:cNvPr>
          <p:cNvCxnSpPr>
            <a:cxnSpLocks/>
            <a:endCxn id="95" idx="2"/>
          </p:cNvCxnSpPr>
          <p:nvPr/>
        </p:nvCxnSpPr>
        <p:spPr>
          <a:xfrm flipV="1">
            <a:off x="6416646" y="2039484"/>
            <a:ext cx="1697398" cy="13627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4DB8630-C072-4A1D-891E-1EC79F50C6B0}"/>
              </a:ext>
            </a:extLst>
          </p:cNvPr>
          <p:cNvCxnSpPr>
            <a:cxnSpLocks/>
          </p:cNvCxnSpPr>
          <p:nvPr/>
        </p:nvCxnSpPr>
        <p:spPr>
          <a:xfrm flipV="1">
            <a:off x="6709015" y="2053458"/>
            <a:ext cx="2047622" cy="13337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8808212-2D7D-48FD-964D-1098814E30B9}"/>
              </a:ext>
            </a:extLst>
          </p:cNvPr>
          <p:cNvCxnSpPr>
            <a:cxnSpLocks/>
            <a:endCxn id="96" idx="2"/>
          </p:cNvCxnSpPr>
          <p:nvPr/>
        </p:nvCxnSpPr>
        <p:spPr>
          <a:xfrm flipH="1" flipV="1">
            <a:off x="4128205" y="2048508"/>
            <a:ext cx="1689846" cy="13386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25BE54E-169D-4161-A5BD-CB29488B808A}"/>
              </a:ext>
            </a:extLst>
          </p:cNvPr>
          <p:cNvCxnSpPr>
            <a:cxnSpLocks/>
            <a:endCxn id="98" idx="2"/>
          </p:cNvCxnSpPr>
          <p:nvPr/>
        </p:nvCxnSpPr>
        <p:spPr>
          <a:xfrm flipH="1" flipV="1">
            <a:off x="3449716" y="2041117"/>
            <a:ext cx="2111526" cy="13529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6676F54C-8012-484D-ABB7-C2A2EEC89227}"/>
              </a:ext>
            </a:extLst>
          </p:cNvPr>
          <p:cNvSpPr txBox="1"/>
          <p:nvPr/>
        </p:nvSpPr>
        <p:spPr>
          <a:xfrm>
            <a:off x="4945096" y="1277553"/>
            <a:ext cx="2392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GOVERNMENTS</a:t>
            </a:r>
            <a:endParaRPr lang="en-US" sz="2800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4C95015-2CF0-4737-B553-816A56F6E3A4}"/>
              </a:ext>
            </a:extLst>
          </p:cNvPr>
          <p:cNvSpPr/>
          <p:nvPr/>
        </p:nvSpPr>
        <p:spPr>
          <a:xfrm>
            <a:off x="3268234" y="5538659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12EB158-28C9-4046-A74B-8FB1ADC252C4}"/>
              </a:ext>
            </a:extLst>
          </p:cNvPr>
          <p:cNvSpPr/>
          <p:nvPr/>
        </p:nvSpPr>
        <p:spPr>
          <a:xfrm>
            <a:off x="3959541" y="5546302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B28C36-28D7-414A-9CC9-AAC7B81407C6}"/>
              </a:ext>
            </a:extLst>
          </p:cNvPr>
          <p:cNvSpPr/>
          <p:nvPr/>
        </p:nvSpPr>
        <p:spPr>
          <a:xfrm>
            <a:off x="4624129" y="554178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49BF65D-A7B8-4674-9ADB-6F71A0010052}"/>
              </a:ext>
            </a:extLst>
          </p:cNvPr>
          <p:cNvSpPr/>
          <p:nvPr/>
        </p:nvSpPr>
        <p:spPr>
          <a:xfrm>
            <a:off x="5319755" y="554178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5D22FC5-F55B-4511-92FE-4151B9B0696B}"/>
              </a:ext>
            </a:extLst>
          </p:cNvPr>
          <p:cNvSpPr/>
          <p:nvPr/>
        </p:nvSpPr>
        <p:spPr>
          <a:xfrm>
            <a:off x="5951845" y="554178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B56F40A-A933-4867-9D63-0425F39E1926}"/>
              </a:ext>
            </a:extLst>
          </p:cNvPr>
          <p:cNvSpPr/>
          <p:nvPr/>
        </p:nvSpPr>
        <p:spPr>
          <a:xfrm>
            <a:off x="6632629" y="554178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AD1D76E-4E21-4D3B-AD00-34EA2D8EFE2F}"/>
              </a:ext>
            </a:extLst>
          </p:cNvPr>
          <p:cNvSpPr/>
          <p:nvPr/>
        </p:nvSpPr>
        <p:spPr>
          <a:xfrm>
            <a:off x="7305723" y="5546302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74B8FBE-72AA-445D-B990-FC9DFDBED1D4}"/>
              </a:ext>
            </a:extLst>
          </p:cNvPr>
          <p:cNvSpPr/>
          <p:nvPr/>
        </p:nvSpPr>
        <p:spPr>
          <a:xfrm>
            <a:off x="7947661" y="5541780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252DAD8-066A-4556-8AEE-EA37DA1F60DC}"/>
              </a:ext>
            </a:extLst>
          </p:cNvPr>
          <p:cNvSpPr/>
          <p:nvPr/>
        </p:nvSpPr>
        <p:spPr>
          <a:xfrm>
            <a:off x="8580256" y="5533264"/>
            <a:ext cx="337325" cy="29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1238FC5-B6A6-44DE-9CC4-4C197F05FEB1}"/>
              </a:ext>
            </a:extLst>
          </p:cNvPr>
          <p:cNvCxnSpPr>
            <a:cxnSpLocks/>
            <a:endCxn id="129" idx="0"/>
          </p:cNvCxnSpPr>
          <p:nvPr/>
        </p:nvCxnSpPr>
        <p:spPr>
          <a:xfrm flipH="1">
            <a:off x="6120508" y="4375547"/>
            <a:ext cx="10049" cy="11662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7C10C9D-B3C1-4381-8D72-E237AEA21AE8}"/>
              </a:ext>
            </a:extLst>
          </p:cNvPr>
          <p:cNvCxnSpPr>
            <a:cxnSpLocks/>
          </p:cNvCxnSpPr>
          <p:nvPr/>
        </p:nvCxnSpPr>
        <p:spPr>
          <a:xfrm>
            <a:off x="6266709" y="4368670"/>
            <a:ext cx="525807" cy="1145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3A8D119-979D-4ECD-AF66-EAD92B6A359D}"/>
              </a:ext>
            </a:extLst>
          </p:cNvPr>
          <p:cNvCxnSpPr>
            <a:cxnSpLocks/>
            <a:endCxn id="133" idx="0"/>
          </p:cNvCxnSpPr>
          <p:nvPr/>
        </p:nvCxnSpPr>
        <p:spPr>
          <a:xfrm>
            <a:off x="6741079" y="4348118"/>
            <a:ext cx="2007840" cy="11851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749A2F1-A332-446D-962F-05603AB70A3A}"/>
              </a:ext>
            </a:extLst>
          </p:cNvPr>
          <p:cNvCxnSpPr>
            <a:cxnSpLocks/>
          </p:cNvCxnSpPr>
          <p:nvPr/>
        </p:nvCxnSpPr>
        <p:spPr>
          <a:xfrm>
            <a:off x="6376600" y="4358426"/>
            <a:ext cx="920479" cy="11802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5B2C481-8F72-4013-94E7-139A5ECD3A65}"/>
              </a:ext>
            </a:extLst>
          </p:cNvPr>
          <p:cNvCxnSpPr>
            <a:cxnSpLocks/>
          </p:cNvCxnSpPr>
          <p:nvPr/>
        </p:nvCxnSpPr>
        <p:spPr>
          <a:xfrm>
            <a:off x="6555618" y="4346005"/>
            <a:ext cx="1464096" cy="1175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1B6D52D-7C2D-4AE4-A43A-1BBF78838AC3}"/>
              </a:ext>
            </a:extLst>
          </p:cNvPr>
          <p:cNvCxnSpPr>
            <a:cxnSpLocks/>
          </p:cNvCxnSpPr>
          <p:nvPr/>
        </p:nvCxnSpPr>
        <p:spPr>
          <a:xfrm flipH="1">
            <a:off x="5486790" y="4358426"/>
            <a:ext cx="505672" cy="11633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AA85A8A-4450-4983-91C6-9D3085DB9166}"/>
              </a:ext>
            </a:extLst>
          </p:cNvPr>
          <p:cNvCxnSpPr>
            <a:cxnSpLocks/>
          </p:cNvCxnSpPr>
          <p:nvPr/>
        </p:nvCxnSpPr>
        <p:spPr>
          <a:xfrm flipH="1">
            <a:off x="4968104" y="4365043"/>
            <a:ext cx="851084" cy="11636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6405EB4-111B-4CEC-A0C3-5BAE7DAF571F}"/>
              </a:ext>
            </a:extLst>
          </p:cNvPr>
          <p:cNvCxnSpPr>
            <a:cxnSpLocks/>
          </p:cNvCxnSpPr>
          <p:nvPr/>
        </p:nvCxnSpPr>
        <p:spPr>
          <a:xfrm flipH="1">
            <a:off x="4115191" y="4346005"/>
            <a:ext cx="1532721" cy="11856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3170E50-2F6E-4814-95D9-8F70FEBE88C3}"/>
              </a:ext>
            </a:extLst>
          </p:cNvPr>
          <p:cNvCxnSpPr>
            <a:cxnSpLocks/>
          </p:cNvCxnSpPr>
          <p:nvPr/>
        </p:nvCxnSpPr>
        <p:spPr>
          <a:xfrm flipH="1">
            <a:off x="3441165" y="4346005"/>
            <a:ext cx="2007273" cy="11826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5CEC94E1-8B9F-4781-9A1B-F37CE7BD9887}"/>
              </a:ext>
            </a:extLst>
          </p:cNvPr>
          <p:cNvSpPr txBox="1"/>
          <p:nvPr/>
        </p:nvSpPr>
        <p:spPr>
          <a:xfrm>
            <a:off x="4572045" y="6035432"/>
            <a:ext cx="313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ADVOCACY GROUPS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29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4" grpId="0"/>
      <p:bldP spid="24" grpId="1"/>
      <p:bldP spid="31" grpId="0" animBg="1"/>
      <p:bldP spid="31" grpId="1" animBg="1"/>
      <p:bldP spid="31" grpId="2" animBg="1"/>
      <p:bldP spid="31" grpId="3" animBg="1"/>
      <p:bldP spid="31" grpId="4" animBg="1"/>
      <p:bldP spid="31" grpId="5" animBg="1"/>
      <p:bldP spid="32" grpId="0" animBg="1"/>
      <p:bldP spid="32" grpId="1" animBg="1"/>
      <p:bldP spid="32" grpId="2" animBg="1"/>
      <p:bldP spid="32" grpId="3" animBg="1"/>
      <p:bldP spid="32" grpId="4" animBg="1"/>
      <p:bldP spid="32" grpId="5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6" grpId="0" animBg="1"/>
      <p:bldP spid="46" grpId="1" animBg="1"/>
      <p:bldP spid="46" grpId="2" animBg="1"/>
      <p:bldP spid="46" grpId="3" animBg="1"/>
      <p:bldP spid="46" grpId="4" animBg="1"/>
      <p:bldP spid="46" grpId="5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8" grpId="0"/>
      <p:bldP spid="48" grpId="1"/>
      <p:bldP spid="54" grpId="0" animBg="1"/>
      <p:bldP spid="54" grpId="2" animBg="1"/>
      <p:bldP spid="54" grpId="3" animBg="1"/>
      <p:bldP spid="54" grpId="4" animBg="1"/>
      <p:bldP spid="56" grpId="0" animBg="1"/>
      <p:bldP spid="56" grpId="2" animBg="1"/>
      <p:bldP spid="56" grpId="3" animBg="1"/>
      <p:bldP spid="56" grpId="4" animBg="1"/>
      <p:bldP spid="57" grpId="0" animBg="1"/>
      <p:bldP spid="57" grpId="2" animBg="1"/>
      <p:bldP spid="57" grpId="3" animBg="1"/>
      <p:bldP spid="57" grpId="4" animBg="1"/>
      <p:bldP spid="62" grpId="0" animBg="1"/>
      <p:bldP spid="62" grpId="2" animBg="1"/>
      <p:bldP spid="62" grpId="3" animBg="1"/>
      <p:bldP spid="62" grpId="4" animBg="1"/>
      <p:bldP spid="63" grpId="0" animBg="1"/>
      <p:bldP spid="63" grpId="2" animBg="1"/>
      <p:bldP spid="63" grpId="3" animBg="1"/>
      <p:bldP spid="63" grpId="4" animBg="1"/>
      <p:bldP spid="64" grpId="0" animBg="1"/>
      <p:bldP spid="64" grpId="2" animBg="1"/>
      <p:bldP spid="64" grpId="3" animBg="1"/>
      <p:bldP spid="64" grpId="4" animBg="1"/>
      <p:bldP spid="68" grpId="0" animBg="1"/>
      <p:bldP spid="68" grpId="2" animBg="1"/>
      <p:bldP spid="68" grpId="3" animBg="1"/>
      <p:bldP spid="68" grpId="4" animBg="1"/>
      <p:bldP spid="69" grpId="0" animBg="1"/>
      <p:bldP spid="69" grpId="2" animBg="1"/>
      <p:bldP spid="69" grpId="3" animBg="1"/>
      <p:bldP spid="69" grpId="4" animBg="1"/>
      <p:bldP spid="70" grpId="0" animBg="1"/>
      <p:bldP spid="70" grpId="2" animBg="1"/>
      <p:bldP spid="70" grpId="3" animBg="1"/>
      <p:bldP spid="70" grpId="4" animBg="1"/>
      <p:bldP spid="74" grpId="0" animBg="1"/>
      <p:bldP spid="74" grpId="2" animBg="1"/>
      <p:bldP spid="74" grpId="3" animBg="1"/>
      <p:bldP spid="74" grpId="4" animBg="1"/>
      <p:bldP spid="75" grpId="0" animBg="1"/>
      <p:bldP spid="75" grpId="2" animBg="1"/>
      <p:bldP spid="75" grpId="3" animBg="1"/>
      <p:bldP spid="75" grpId="4" animBg="1"/>
      <p:bldP spid="76" grpId="0" animBg="1"/>
      <p:bldP spid="76" grpId="2" animBg="1"/>
      <p:bldP spid="76" grpId="3" animBg="1"/>
      <p:bldP spid="76" grpId="4" animBg="1"/>
      <p:bldP spid="77" grpId="0"/>
      <p:bldP spid="77" grpId="1"/>
      <p:bldP spid="77" grpId="2"/>
      <p:bldP spid="77" grpId="3"/>
      <p:bldP spid="77" grpId="4"/>
      <p:bldP spid="77" grpId="5"/>
      <p:bldP spid="78" grpId="0"/>
      <p:bldP spid="78" grpId="2"/>
      <p:bldP spid="78" grpId="3"/>
      <p:bldP spid="78" grpId="4"/>
      <p:bldP spid="79" grpId="0"/>
      <p:bldP spid="79" grpId="1"/>
      <p:bldP spid="88" grpId="0" animBg="1"/>
      <p:bldP spid="88" grpId="1" animBg="1"/>
      <p:bldP spid="88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2" grpId="0" animBg="1"/>
      <p:bldP spid="92" grpId="1" animBg="1"/>
      <p:bldP spid="92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121" grpId="0"/>
      <p:bldP spid="121" grpId="1"/>
      <p:bldP spid="121" grpId="2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ED39-B9EF-48C6-9264-222C9F45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Benefits of Strong Stakeholder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508CA-6E61-4567-BF25-E0D4B5F8E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27" y="1344438"/>
            <a:ext cx="11301983" cy="1910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Strong stakeholder relationships make your organization more effective, efficient, profitable and sustainable by providing you with the ability to: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AA91D-204B-4E49-8854-940E2DE9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35147-153B-40BC-BD18-8BE32293D209}"/>
              </a:ext>
            </a:extLst>
          </p:cNvPr>
          <p:cNvSpPr txBox="1"/>
          <p:nvPr/>
        </p:nvSpPr>
        <p:spPr>
          <a:xfrm>
            <a:off x="4593948" y="3103398"/>
            <a:ext cx="7016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1" indent="-344488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Adapt to Risk within Your Supply Chain</a:t>
            </a:r>
          </a:p>
          <a:p>
            <a:pPr marL="344488" lvl="1" indent="-344488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Anticipate Customer Needs</a:t>
            </a:r>
          </a:p>
          <a:p>
            <a:pPr marL="344488" lvl="1" indent="-344488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Shape Government Regulations &amp; Policy</a:t>
            </a:r>
          </a:p>
          <a:p>
            <a:pPr marL="344488" lvl="1" indent="-344488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Become a Trusted Community Partner</a:t>
            </a:r>
          </a:p>
          <a:p>
            <a:pPr marL="344488" lvl="1" indent="-344488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Strengthen your Brand/Reputation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5AE5A-7090-49D5-B512-B2F14B4C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3103398"/>
            <a:ext cx="3822192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5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</a:t>
            </a:r>
            <a:r>
              <a:rPr lang="en-US" sz="3200" cap="none" baseline="0" dirty="0"/>
              <a:t> for Evaluating &amp; Addressing Risk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027" y="1759013"/>
            <a:ext cx="7734822" cy="4660392"/>
          </a:xfrm>
        </p:spPr>
        <p:txBody>
          <a:bodyPr anchor="t">
            <a:no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</a:t>
            </a:r>
            <a:r>
              <a:rPr lang="en-US" sz="2800" baseline="0" dirty="0"/>
              <a:t> </a:t>
            </a:r>
            <a:r>
              <a:rPr lang="en-US" sz="2800" dirty="0"/>
              <a:t>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5755-0A7C-4683-AD72-061B939B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E2C-D420-4FE5-8D2A-7A71C4CE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2560320" cy="38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Our Gift to You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37" y="4653698"/>
            <a:ext cx="11264326" cy="1540274"/>
          </a:xfrm>
        </p:spPr>
        <p:txBody>
          <a:bodyPr anchor="t">
            <a:normAutofit fontScale="92500"/>
          </a:bodyPr>
          <a:lstStyle/>
          <a:p>
            <a:pPr marL="0" indent="0" algn="ctr">
              <a:buNone/>
            </a:pPr>
            <a:r>
              <a:rPr lang="en-US" sz="3200" dirty="0"/>
              <a:t>A FREE one hour consultation for the FIRST 20 people to schedule: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  <a:hlinkClick r:id="rId3"/>
              </a:rPr>
              <a:t>www.vicharapartners.com/supplychaininsight2019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E957-AAFE-4D2F-9E79-32E9A73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95293-1873-4FFD-B241-975FF6E8A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50370"/>
          <a:stretch/>
        </p:blipFill>
        <p:spPr>
          <a:xfrm>
            <a:off x="472440" y="1361577"/>
            <a:ext cx="1124712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4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Thank 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1" y="1841720"/>
            <a:ext cx="8701413" cy="1425796"/>
          </a:xfrm>
        </p:spPr>
        <p:txBody>
          <a:bodyPr anchor="t"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Sanjay Baliga – Founder &amp; Senior Partner</a:t>
            </a:r>
          </a:p>
          <a:p>
            <a:pPr marL="324000" lvl="1" indent="0">
              <a:buNone/>
            </a:pPr>
            <a:r>
              <a:rPr lang="en-US" sz="2800" dirty="0">
                <a:hlinkClick r:id="rId3"/>
              </a:rPr>
              <a:t>sanjay.baliga@vicharapartners.com </a:t>
            </a:r>
            <a:r>
              <a:rPr lang="en-US" sz="2800" dirty="0"/>
              <a:t>| 1.408.515.8529</a:t>
            </a:r>
          </a:p>
          <a:p>
            <a:pPr marL="0" lvl="0" indent="0">
              <a:buNone/>
            </a:pP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B3062-C31F-416E-BCF0-E41DBD85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DFDEF-5762-4E07-A0B3-0E6FF71E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6" y="1360947"/>
            <a:ext cx="2422525" cy="239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8E698-E6D1-4896-9CF2-66D8AA6A5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86" y="3921646"/>
            <a:ext cx="2422525" cy="241008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04E8CA0-772F-4BA8-B2FA-C505D445E302}"/>
              </a:ext>
            </a:extLst>
          </p:cNvPr>
          <p:cNvSpPr txBox="1">
            <a:spLocks/>
          </p:cNvSpPr>
          <p:nvPr/>
        </p:nvSpPr>
        <p:spPr>
          <a:xfrm>
            <a:off x="3048001" y="4413788"/>
            <a:ext cx="8701413" cy="1425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3200" dirty="0"/>
              <a:t>Nikole Reaksecker – Founder &amp; Senior Partner</a:t>
            </a:r>
          </a:p>
          <a:p>
            <a:pPr marL="324000" lvl="1" indent="0">
              <a:buFont typeface="Wingdings 2" panose="05020102010507070707" pitchFamily="18" charset="2"/>
              <a:buNone/>
            </a:pPr>
            <a:r>
              <a:rPr lang="en-US" sz="2800" dirty="0">
                <a:hlinkClick r:id="rId6"/>
              </a:rPr>
              <a:t>nikole@vicharapartners.com </a:t>
            </a:r>
            <a:r>
              <a:rPr lang="en-US" sz="2800" dirty="0"/>
              <a:t>| 1.415.205.4051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515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1775-6472-4071-8DAB-26B14D66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Presentation Goals:  Advice &amp; Perspective </a:t>
            </a:r>
            <a:endParaRPr lang="en-US" sz="3200" cap="none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EC25B-7C0C-42A9-AF0C-EA70F213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E4973-9600-430A-A213-5DA9EE7A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29" b="-629"/>
          <a:stretch/>
        </p:blipFill>
        <p:spPr>
          <a:xfrm>
            <a:off x="778398" y="1407519"/>
            <a:ext cx="2892704" cy="3075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1B356-DD91-4CB5-B04F-FDFE748EB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642" y="1407519"/>
            <a:ext cx="3108960" cy="310896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F8D3171-C6E9-4384-B7C6-695842AE627C}"/>
              </a:ext>
            </a:extLst>
          </p:cNvPr>
          <p:cNvSpPr/>
          <p:nvPr/>
        </p:nvSpPr>
        <p:spPr>
          <a:xfrm>
            <a:off x="4856354" y="2526719"/>
            <a:ext cx="2263036" cy="870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F925B9-0FD4-4705-8933-F424DF47DB2E}"/>
              </a:ext>
            </a:extLst>
          </p:cNvPr>
          <p:cNvSpPr txBox="1"/>
          <p:nvPr/>
        </p:nvSpPr>
        <p:spPr>
          <a:xfrm>
            <a:off x="8213202" y="5079333"/>
            <a:ext cx="3200400" cy="124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4055C-4BB5-41EE-9324-90ED0474A77A}"/>
              </a:ext>
            </a:extLst>
          </p:cNvPr>
          <p:cNvSpPr txBox="1"/>
          <p:nvPr/>
        </p:nvSpPr>
        <p:spPr>
          <a:xfrm>
            <a:off x="778398" y="4542540"/>
            <a:ext cx="2984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Narrow Focus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Reactive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Limited Options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Isolated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55161-CB2D-41D7-B59A-88B19B042E52}"/>
              </a:ext>
            </a:extLst>
          </p:cNvPr>
          <p:cNvSpPr txBox="1"/>
          <p:nvPr/>
        </p:nvSpPr>
        <p:spPr>
          <a:xfrm>
            <a:off x="8213202" y="4524597"/>
            <a:ext cx="3306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Holistic &amp; Strategic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Proactive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Many Options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</a:rPr>
              <a:t>Part of Team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AED24-D34E-4E0B-AE5D-3010E43A88A9}"/>
              </a:ext>
            </a:extLst>
          </p:cNvPr>
          <p:cNvSpPr txBox="1"/>
          <p:nvPr/>
        </p:nvSpPr>
        <p:spPr>
          <a:xfrm>
            <a:off x="4343830" y="3527878"/>
            <a:ext cx="3288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Stakeholder Engagement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EEE1-AD88-4920-B82C-CD2D5BF9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 for Evaluating &amp; Addressing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10ED-B887-405C-8A0D-CDFF0580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3" y="1444084"/>
            <a:ext cx="7681065" cy="4571808"/>
          </a:xfrm>
        </p:spPr>
        <p:txBody>
          <a:bodyPr>
            <a:norm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 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3803-FDB1-4CA1-8856-9AFB1D34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D4F16-D900-4BFF-841C-1C5772FD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30" y="1838470"/>
            <a:ext cx="256492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EEE1-AD88-4920-B82C-CD2D5BF9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Framework for Evaluating &amp; Addressing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10ED-B887-405C-8A0D-CDFF0580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3" y="1444084"/>
            <a:ext cx="7681065" cy="4571808"/>
          </a:xfrm>
        </p:spPr>
        <p:txBody>
          <a:bodyPr>
            <a:normAutofit/>
          </a:bodyPr>
          <a:lstStyle/>
          <a:p>
            <a:r>
              <a:rPr lang="en-US" sz="2800" dirty="0"/>
              <a:t>Value Your Own Expertise</a:t>
            </a:r>
          </a:p>
          <a:p>
            <a:r>
              <a:rPr lang="en-US" sz="2800" dirty="0"/>
              <a:t>Identify Drivers Motivating Change</a:t>
            </a:r>
          </a:p>
          <a:p>
            <a:r>
              <a:rPr lang="en-US" sz="2800" dirty="0"/>
              <a:t>Conduct Research on Specific Issue</a:t>
            </a:r>
          </a:p>
          <a:p>
            <a:r>
              <a:rPr lang="en-US" sz="2800" dirty="0"/>
              <a:t>Have an Internal Discussion</a:t>
            </a:r>
          </a:p>
          <a:p>
            <a:r>
              <a:rPr lang="en-US" sz="2800" dirty="0"/>
              <a:t>Arrive at a Solution</a:t>
            </a:r>
          </a:p>
          <a:p>
            <a:r>
              <a:rPr lang="en-US" sz="2800" dirty="0"/>
              <a:t>Reinforce/Strengthen Relationships</a:t>
            </a:r>
          </a:p>
          <a:p>
            <a:r>
              <a:rPr lang="en-US" sz="2800" dirty="0"/>
              <a:t>Adopt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3803-FDB1-4CA1-8856-9AFB1D34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D4F16-D900-4BFF-841C-1C5772FD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30" y="1838470"/>
            <a:ext cx="256492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Types of Motivational Drivers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824" y="1572265"/>
            <a:ext cx="7348025" cy="4747145"/>
          </a:xfrm>
        </p:spPr>
        <p:txBody>
          <a:bodyPr anchor="t">
            <a:normAutofit/>
          </a:bodyPr>
          <a:lstStyle/>
          <a:p>
            <a:pPr lvl="0"/>
            <a:r>
              <a:rPr lang="en-US" sz="3200" dirty="0"/>
              <a:t>Technological Innovations</a:t>
            </a:r>
          </a:p>
          <a:p>
            <a:pPr lvl="0"/>
            <a:r>
              <a:rPr lang="en-US" sz="3200" dirty="0"/>
              <a:t>Business-Related Contractual Obligations</a:t>
            </a:r>
          </a:p>
          <a:p>
            <a:pPr lvl="0"/>
            <a:r>
              <a:rPr lang="en-US" sz="3200" dirty="0"/>
              <a:t>Regulatory Mandates</a:t>
            </a:r>
          </a:p>
          <a:p>
            <a:pPr lvl="0"/>
            <a:r>
              <a:rPr lang="en-US" sz="3200" dirty="0"/>
              <a:t>Legal Liability</a:t>
            </a:r>
          </a:p>
          <a:p>
            <a:pPr lvl="0"/>
            <a:r>
              <a:rPr lang="en-US" sz="3200" dirty="0"/>
              <a:t>Pressure from Institutional Investors</a:t>
            </a:r>
          </a:p>
          <a:p>
            <a:pPr lvl="0"/>
            <a:r>
              <a:rPr lang="en-US" sz="3200" dirty="0"/>
              <a:t>Reputation and Brand</a:t>
            </a:r>
          </a:p>
          <a:p>
            <a:pPr lvl="0"/>
            <a:r>
              <a:rPr lang="en-US" sz="3200" dirty="0"/>
              <a:t>Societal Demands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C52CDEB-280C-48EE-8031-4DEA1B9CDACB}"/>
              </a:ext>
            </a:extLst>
          </p:cNvPr>
          <p:cNvSpPr txBox="1">
            <a:spLocks/>
          </p:cNvSpPr>
          <p:nvPr/>
        </p:nvSpPr>
        <p:spPr>
          <a:xfrm>
            <a:off x="8719930" y="2628349"/>
            <a:ext cx="2798417" cy="270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1E5C50-1E49-43B6-A5B6-73362187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6B0A4-EF39-4458-AF4E-EF448CBF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9" y="1737360"/>
            <a:ext cx="3306471" cy="41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D2BA-96EC-4FDA-BE3E-72245164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Factors Affecting Corporate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3C0E7-E6EA-4F42-B80F-4678396F8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408" y="1452987"/>
            <a:ext cx="4906215" cy="4702857"/>
          </a:xfrm>
        </p:spPr>
        <p:txBody>
          <a:bodyPr>
            <a:normAutofit/>
          </a:bodyPr>
          <a:lstStyle/>
          <a:p>
            <a:r>
              <a:rPr lang="en-US" sz="3200" dirty="0"/>
              <a:t>Geographic Location</a:t>
            </a:r>
          </a:p>
          <a:p>
            <a:r>
              <a:rPr lang="en-US" sz="3200" dirty="0"/>
              <a:t>Position in Value Chain</a:t>
            </a:r>
          </a:p>
          <a:p>
            <a:r>
              <a:rPr lang="en-US" sz="3200" dirty="0"/>
              <a:t>Historic Legacy</a:t>
            </a:r>
          </a:p>
          <a:p>
            <a:r>
              <a:rPr lang="en-US" sz="3200" dirty="0"/>
              <a:t>Corporate Culture </a:t>
            </a:r>
          </a:p>
          <a:p>
            <a:r>
              <a:rPr lang="en-US" sz="3200" dirty="0"/>
              <a:t>Size of Company</a:t>
            </a:r>
          </a:p>
          <a:p>
            <a:r>
              <a:rPr lang="en-US" sz="3200" dirty="0"/>
              <a:t>Ability to Address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CFD1E-1375-4AE1-AB46-28CAEF18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9F7EF-22BA-4CA9-9EBF-5D9FBCE9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32" y="1983105"/>
            <a:ext cx="5257800" cy="2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Stakeholders Demanding / Requesting Changes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9100" y="1797718"/>
            <a:ext cx="2573319" cy="3965844"/>
          </a:xfrm>
        </p:spPr>
        <p:txBody>
          <a:bodyPr anchor="t">
            <a:noAutofit/>
          </a:bodyPr>
          <a:lstStyle/>
          <a:p>
            <a:r>
              <a:rPr lang="en-US" sz="2800" dirty="0"/>
              <a:t>Industry Associations</a:t>
            </a:r>
          </a:p>
          <a:p>
            <a:r>
              <a:rPr lang="en-US" sz="2800" dirty="0"/>
              <a:t>Government Agencies</a:t>
            </a:r>
          </a:p>
          <a:p>
            <a:pPr lvl="0"/>
            <a:r>
              <a:rPr lang="en-US" sz="2800" dirty="0"/>
              <a:t>Local Communities</a:t>
            </a:r>
          </a:p>
          <a:p>
            <a:pPr lvl="0"/>
            <a:r>
              <a:rPr lang="en-US" sz="2800" dirty="0"/>
              <a:t>Advocacy Groups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1E5C50-1E49-43B6-A5B6-73362187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C37D7C-C572-4F24-B67B-4DF237378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12" y="1841578"/>
            <a:ext cx="5882975" cy="392198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7E31351-FE40-49D1-A495-45105AB5B201}"/>
              </a:ext>
            </a:extLst>
          </p:cNvPr>
          <p:cNvSpPr txBox="1">
            <a:spLocks/>
          </p:cNvSpPr>
          <p:nvPr/>
        </p:nvSpPr>
        <p:spPr>
          <a:xfrm>
            <a:off x="419580" y="1797718"/>
            <a:ext cx="2573319" cy="3965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Shareholders</a:t>
            </a:r>
          </a:p>
          <a:p>
            <a:r>
              <a:rPr lang="en-US" sz="2800" dirty="0"/>
              <a:t>Internal Corporate Departments</a:t>
            </a:r>
          </a:p>
          <a:p>
            <a:r>
              <a:rPr lang="en-US" sz="2800" dirty="0"/>
              <a:t>Customer Chains</a:t>
            </a:r>
          </a:p>
          <a:p>
            <a:r>
              <a:rPr lang="en-US" sz="2800" dirty="0"/>
              <a:t>Supply Chains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0824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AD20C-06B4-4175-B886-F9F405E9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dirty="0"/>
              <a:t>Specific Mechanisms Used to Drive Change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DE424F-BFB3-40EB-B1C3-6D67ED0A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7" y="1856159"/>
            <a:ext cx="7097719" cy="4229644"/>
          </a:xfrm>
        </p:spPr>
        <p:txBody>
          <a:bodyPr anchor="t">
            <a:normAutofit/>
          </a:bodyPr>
          <a:lstStyle/>
          <a:p>
            <a:pPr lvl="0"/>
            <a:r>
              <a:rPr lang="en-US" sz="3200" dirty="0"/>
              <a:t>Investigation and Due Diligence</a:t>
            </a:r>
          </a:p>
          <a:p>
            <a:pPr lvl="0"/>
            <a:r>
              <a:rPr lang="en-US" sz="3200" dirty="0"/>
              <a:t>Public Reporting</a:t>
            </a:r>
          </a:p>
          <a:p>
            <a:pPr lvl="0"/>
            <a:r>
              <a:rPr lang="en-US" sz="3200" dirty="0"/>
              <a:t>Exposure Limits and Emission Controls</a:t>
            </a:r>
          </a:p>
          <a:p>
            <a:r>
              <a:rPr lang="en-US" sz="3200" dirty="0"/>
              <a:t>Substitution Guidance</a:t>
            </a:r>
          </a:p>
          <a:p>
            <a:pPr lvl="0"/>
            <a:r>
              <a:rPr lang="en-US" sz="3200" dirty="0"/>
              <a:t>Permission to Use Requirements</a:t>
            </a:r>
          </a:p>
          <a:p>
            <a:r>
              <a:rPr lang="en-US" sz="3200" dirty="0"/>
              <a:t>Substance Bans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1E5C50-1E49-43B6-A5B6-73362187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C55C10D2-408C-4784-AFA4-123D06B66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5"/>
          <a:stretch/>
        </p:blipFill>
        <p:spPr bwMode="auto">
          <a:xfrm>
            <a:off x="8225479" y="1253690"/>
            <a:ext cx="3520440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epa">
            <a:extLst>
              <a:ext uri="{FF2B5EF4-FFF2-40B4-BE49-F238E27FC236}">
                <a16:creationId xmlns:a16="http://schemas.microsoft.com/office/drawing/2014/main" id="{B36EAB72-4E65-4A09-958D-103DA2E4B5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96" y="3687173"/>
            <a:ext cx="950595" cy="950595"/>
          </a:xfrm>
          <a:prstGeom prst="rect">
            <a:avLst/>
          </a:prstGeom>
          <a:noFill/>
        </p:spPr>
      </p:pic>
      <p:pic>
        <p:nvPicPr>
          <p:cNvPr id="9" name="Picture 8" descr="Image result for stockholm convention">
            <a:extLst>
              <a:ext uri="{FF2B5EF4-FFF2-40B4-BE49-F238E27FC236}">
                <a16:creationId xmlns:a16="http://schemas.microsoft.com/office/drawing/2014/main" id="{079C6364-EFA1-4447-BAE3-B66AF304B9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38" y="4637768"/>
            <a:ext cx="813435" cy="92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gri">
            <a:extLst>
              <a:ext uri="{FF2B5EF4-FFF2-40B4-BE49-F238E27FC236}">
                <a16:creationId xmlns:a16="http://schemas.microsoft.com/office/drawing/2014/main" id="{6EB43D07-B4E6-4510-826A-963E7ECEE2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16" y="2800713"/>
            <a:ext cx="1097280" cy="88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07918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4ABC737-7714-4383-83AA-9E7E16CCB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13E99F-A368-412C-B268-19FC7C8FD4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EF96C5-3DBB-474D-9A68-6602A116B4D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71af3243-3dd4-4a8d-8c0d-dd76da1f02a5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794</Words>
  <Application>Microsoft Office PowerPoint</Application>
  <PresentationFormat>Widescreen</PresentationFormat>
  <Paragraphs>265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Gill Sans MT</vt:lpstr>
      <vt:lpstr>Wingdings</vt:lpstr>
      <vt:lpstr>Wingdings 2</vt:lpstr>
      <vt:lpstr>Dividend</vt:lpstr>
      <vt:lpstr>Document</vt:lpstr>
      <vt:lpstr>VICHARA PARTNERS</vt:lpstr>
      <vt:lpstr>Complex Products, Complex Challenges</vt:lpstr>
      <vt:lpstr>Presentation Goals:  Advice &amp; Perspective </vt:lpstr>
      <vt:lpstr>Framework for Evaluating &amp; Addressing Risk</vt:lpstr>
      <vt:lpstr>Framework for Evaluating &amp; Addressing Risk</vt:lpstr>
      <vt:lpstr>Types of Motivational Drivers  </vt:lpstr>
      <vt:lpstr>Factors Affecting Corporate Sensitivity</vt:lpstr>
      <vt:lpstr>Stakeholders Demanding / Requesting Changes</vt:lpstr>
      <vt:lpstr>Specific Mechanisms Used to Drive Change</vt:lpstr>
      <vt:lpstr>Framework for Evaluating &amp; Addressing Risk</vt:lpstr>
      <vt:lpstr>Conduct Research:  Material Content Regulation Example</vt:lpstr>
      <vt:lpstr>Identify Materials</vt:lpstr>
      <vt:lpstr>Understanding the Scope of Materials Used</vt:lpstr>
      <vt:lpstr>Vichara Industry Map:  Electronics Industry Example</vt:lpstr>
      <vt:lpstr>Specialized Corporate Roles</vt:lpstr>
      <vt:lpstr>Vichara Industry Map:  Electronics Industry Example</vt:lpstr>
      <vt:lpstr>Potential Impact of Material Regulations</vt:lpstr>
      <vt:lpstr>Framework for Evaluating &amp; Addressing Risk</vt:lpstr>
      <vt:lpstr>Identify Stakeholders for an Internal Discussion</vt:lpstr>
      <vt:lpstr>Framework for Evaluating &amp; Addressing Risk</vt:lpstr>
      <vt:lpstr>Arrive at a Solution</vt:lpstr>
      <vt:lpstr>Framework for Evaluating &amp; Addressing Risk</vt:lpstr>
      <vt:lpstr>Relationships With External Stakeholders </vt:lpstr>
      <vt:lpstr>Benefits of Strong Stakeholder Relationships</vt:lpstr>
      <vt:lpstr>Framework for Evaluating &amp; Addressing Risk</vt:lpstr>
      <vt:lpstr>Our Gift to You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2019-04-23T01:11:15Z</dcterms:created>
  <dcterms:modified xsi:type="dcterms:W3CDTF">2019-11-15T23:14:09Z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